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6"/>
  </p:sldMasterIdLst>
  <p:notesMasterIdLst>
    <p:notesMasterId r:id="rId25"/>
  </p:notesMasterIdLst>
  <p:handoutMasterIdLst>
    <p:handoutMasterId r:id="rId26"/>
  </p:handoutMasterIdLst>
  <p:sldIdLst>
    <p:sldId id="256" r:id="rId7"/>
    <p:sldId id="271" r:id="rId8"/>
    <p:sldId id="290" r:id="rId9"/>
    <p:sldId id="291" r:id="rId10"/>
    <p:sldId id="281" r:id="rId11"/>
    <p:sldId id="304" r:id="rId12"/>
    <p:sldId id="309" r:id="rId13"/>
    <p:sldId id="266" r:id="rId14"/>
    <p:sldId id="285" r:id="rId15"/>
    <p:sldId id="306" r:id="rId16"/>
    <p:sldId id="308" r:id="rId17"/>
    <p:sldId id="267" r:id="rId18"/>
    <p:sldId id="297" r:id="rId19"/>
    <p:sldId id="262" r:id="rId20"/>
    <p:sldId id="278" r:id="rId21"/>
    <p:sldId id="270" r:id="rId22"/>
    <p:sldId id="301" r:id="rId23"/>
    <p:sldId id="303" r:id="rId24"/>
  </p:sldIdLst>
  <p:sldSz cx="12192000" cy="6858000"/>
  <p:notesSz cx="7023100" cy="9309100"/>
  <p:embeddedFontLst>
    <p:embeddedFont>
      <p:font typeface="Calibri" panose="020F0502020204030204" pitchFamily="34" charset="0"/>
      <p:regular r:id="rId27"/>
      <p:bold r:id="rId28"/>
      <p:italic r:id="rId29"/>
      <p:boldItalic r:id="rId30"/>
    </p:embeddedFont>
    <p:embeddedFont>
      <p:font typeface="Source Sans Pro" panose="020B0503030403020204" pitchFamily="34" charset="0"/>
      <p:regular r:id="rId31"/>
      <p:bold r:id="rId32"/>
      <p:italic r:id="rId33"/>
      <p:boldItalic r:id="rId34"/>
    </p:embeddedFont>
    <p:embeddedFont>
      <p:font typeface="Source Sans Pro Semibold" panose="020B0603030403020204" pitchFamily="34" charset="0"/>
      <p:bold r:id="rId35"/>
      <p:boldItalic r:id="rId36"/>
    </p:embeddedFont>
    <p:embeddedFont>
      <p:font typeface="Source Sans Pro Semibold" panose="020B0603030403020204" pitchFamily="34" charset="0"/>
      <p:bold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s, Sam" initials="RS" lastIdx="2" clrIdx="0">
    <p:extLst>
      <p:ext uri="{19B8F6BF-5375-455C-9EA6-DF929625EA0E}">
        <p15:presenceInfo xmlns:p15="http://schemas.microsoft.com/office/powerpoint/2012/main" userId="S::sam.roberts@wsp.com::673c6643-3f3e-4cdb-824d-ebc45351f0dd" providerId="AD"/>
      </p:ext>
    </p:extLst>
  </p:cmAuthor>
  <p:cmAuthor id="2" name="Spoo, Ethan" initials="SE" lastIdx="2" clrIdx="1">
    <p:extLst>
      <p:ext uri="{19B8F6BF-5375-455C-9EA6-DF929625EA0E}">
        <p15:presenceInfo xmlns:p15="http://schemas.microsoft.com/office/powerpoint/2012/main" userId="S-1-5-21-527237240-1500820517-725345543-773793" providerId="AD"/>
      </p:ext>
    </p:extLst>
  </p:cmAuthor>
  <p:cmAuthor id="3" name="Spoo, Ethan" initials="SE [2]" lastIdx="4" clrIdx="2">
    <p:extLst>
      <p:ext uri="{19B8F6BF-5375-455C-9EA6-DF929625EA0E}">
        <p15:presenceInfo xmlns:p15="http://schemas.microsoft.com/office/powerpoint/2012/main" userId="S::ethan.spoo@wsp.com::363c8a4d-9222-401e-ba6e-aab889daba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C74"/>
    <a:srgbClr val="2C3D4F"/>
    <a:srgbClr val="00A1CC"/>
    <a:srgbClr val="00A3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28" y="28"/>
      </p:cViewPr>
      <p:guideLst/>
    </p:cSldViewPr>
  </p:slideViewPr>
  <p:notesTextViewPr>
    <p:cViewPr>
      <p:scale>
        <a:sx n="1" d="1"/>
        <a:sy n="1" d="1"/>
      </p:scale>
      <p:origin x="0" y="0"/>
    </p:cViewPr>
  </p:notesTextViewPr>
  <p:notesViewPr>
    <p:cSldViewPr snapToGrid="0">
      <p:cViewPr varScale="1">
        <p:scale>
          <a:sx n="120" d="100"/>
          <a:sy n="120" d="100"/>
        </p:scale>
        <p:origin x="110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8.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64C70-A60A-4387-83B9-AFDC26564C5F}"/>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2B59619B-9830-4632-B76F-6DB7F0389594}"/>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275E327-B0BC-464D-9993-600E8FA8E4F9}" type="datetimeFigureOut">
              <a:rPr lang="en-US" smtClean="0"/>
              <a:t>6/22/2021</a:t>
            </a:fld>
            <a:endParaRPr lang="en-US"/>
          </a:p>
        </p:txBody>
      </p:sp>
      <p:sp>
        <p:nvSpPr>
          <p:cNvPr id="4" name="Footer Placeholder 3">
            <a:extLst>
              <a:ext uri="{FF2B5EF4-FFF2-40B4-BE49-F238E27FC236}">
                <a16:creationId xmlns:a16="http://schemas.microsoft.com/office/drawing/2014/main" id="{F388F8F0-5137-441A-87D1-822A9FE0818E}"/>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BB162-78B8-40BA-9CDB-6B6096411DA2}"/>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71EAC748-839D-477D-8439-71F63258BD0E}" type="slidenum">
              <a:rPr lang="en-US" smtClean="0"/>
              <a:t>‹#›</a:t>
            </a:fld>
            <a:endParaRPr lang="en-US"/>
          </a:p>
        </p:txBody>
      </p:sp>
    </p:spTree>
    <p:extLst>
      <p:ext uri="{BB962C8B-B14F-4D97-AF65-F5344CB8AC3E}">
        <p14:creationId xmlns:p14="http://schemas.microsoft.com/office/powerpoint/2010/main" val="2137673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9051098-F59D-4078-9226-71E4EBFC011F}" type="datetimeFigureOut">
              <a:rPr lang="en-US" smtClean="0"/>
              <a:t>6/22/2021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39409E0-0617-455F-B3AA-A3BF0C61EEBA}" type="slidenum">
              <a:rPr lang="en-US" smtClean="0"/>
              <a:t>‹#›</a:t>
            </a:fld>
            <a:endParaRPr lang="en-US"/>
          </a:p>
        </p:txBody>
      </p:sp>
    </p:spTree>
    <p:extLst>
      <p:ext uri="{BB962C8B-B14F-4D97-AF65-F5344CB8AC3E}">
        <p14:creationId xmlns:p14="http://schemas.microsoft.com/office/powerpoint/2010/main" val="211125276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a:t>
            </a:fld>
            <a:endParaRPr lang="en-US"/>
          </a:p>
        </p:txBody>
      </p:sp>
    </p:spTree>
    <p:extLst>
      <p:ext uri="{BB962C8B-B14F-4D97-AF65-F5344CB8AC3E}">
        <p14:creationId xmlns:p14="http://schemas.microsoft.com/office/powerpoint/2010/main" val="7983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10</a:t>
            </a:fld>
            <a:endParaRPr lang="en-US"/>
          </a:p>
        </p:txBody>
      </p:sp>
    </p:spTree>
    <p:extLst>
      <p:ext uri="{BB962C8B-B14F-4D97-AF65-F5344CB8AC3E}">
        <p14:creationId xmlns:p14="http://schemas.microsoft.com/office/powerpoint/2010/main" val="2202561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11</a:t>
            </a:fld>
            <a:endParaRPr lang="en-US"/>
          </a:p>
        </p:txBody>
      </p:sp>
    </p:spTree>
    <p:extLst>
      <p:ext uri="{BB962C8B-B14F-4D97-AF65-F5344CB8AC3E}">
        <p14:creationId xmlns:p14="http://schemas.microsoft.com/office/powerpoint/2010/main" val="222221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12</a:t>
            </a:fld>
            <a:endParaRPr lang="en-US"/>
          </a:p>
        </p:txBody>
      </p:sp>
    </p:spTree>
    <p:extLst>
      <p:ext uri="{BB962C8B-B14F-4D97-AF65-F5344CB8AC3E}">
        <p14:creationId xmlns:p14="http://schemas.microsoft.com/office/powerpoint/2010/main" val="2222213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13</a:t>
            </a:fld>
            <a:endParaRPr lang="en-US"/>
          </a:p>
        </p:txBody>
      </p:sp>
    </p:spTree>
    <p:extLst>
      <p:ext uri="{BB962C8B-B14F-4D97-AF65-F5344CB8AC3E}">
        <p14:creationId xmlns:p14="http://schemas.microsoft.com/office/powerpoint/2010/main" val="1157330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14</a:t>
            </a:fld>
            <a:endParaRPr lang="en-US"/>
          </a:p>
        </p:txBody>
      </p:sp>
    </p:spTree>
    <p:extLst>
      <p:ext uri="{BB962C8B-B14F-4D97-AF65-F5344CB8AC3E}">
        <p14:creationId xmlns:p14="http://schemas.microsoft.com/office/powerpoint/2010/main" val="24575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15</a:t>
            </a:fld>
            <a:endParaRPr lang="en-US"/>
          </a:p>
        </p:txBody>
      </p:sp>
    </p:spTree>
    <p:extLst>
      <p:ext uri="{BB962C8B-B14F-4D97-AF65-F5344CB8AC3E}">
        <p14:creationId xmlns:p14="http://schemas.microsoft.com/office/powerpoint/2010/main" val="230507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16</a:t>
            </a:fld>
            <a:endParaRPr lang="en-US"/>
          </a:p>
        </p:txBody>
      </p:sp>
    </p:spTree>
    <p:extLst>
      <p:ext uri="{BB962C8B-B14F-4D97-AF65-F5344CB8AC3E}">
        <p14:creationId xmlns:p14="http://schemas.microsoft.com/office/powerpoint/2010/main" val="3436295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17</a:t>
            </a:fld>
            <a:endParaRPr lang="en-US"/>
          </a:p>
        </p:txBody>
      </p:sp>
    </p:spTree>
    <p:extLst>
      <p:ext uri="{BB962C8B-B14F-4D97-AF65-F5344CB8AC3E}">
        <p14:creationId xmlns:p14="http://schemas.microsoft.com/office/powerpoint/2010/main" val="247894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18</a:t>
            </a:fld>
            <a:endParaRPr lang="en-US"/>
          </a:p>
        </p:txBody>
      </p:sp>
    </p:spTree>
    <p:extLst>
      <p:ext uri="{BB962C8B-B14F-4D97-AF65-F5344CB8AC3E}">
        <p14:creationId xmlns:p14="http://schemas.microsoft.com/office/powerpoint/2010/main" val="118691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2</a:t>
            </a:fld>
            <a:endParaRPr lang="en-US"/>
          </a:p>
        </p:txBody>
      </p:sp>
    </p:spTree>
    <p:extLst>
      <p:ext uri="{BB962C8B-B14F-4D97-AF65-F5344CB8AC3E}">
        <p14:creationId xmlns:p14="http://schemas.microsoft.com/office/powerpoint/2010/main" val="157149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3</a:t>
            </a:fld>
            <a:endParaRPr lang="en-US"/>
          </a:p>
        </p:txBody>
      </p:sp>
    </p:spTree>
    <p:extLst>
      <p:ext uri="{BB962C8B-B14F-4D97-AF65-F5344CB8AC3E}">
        <p14:creationId xmlns:p14="http://schemas.microsoft.com/office/powerpoint/2010/main" val="352864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4</a:t>
            </a:fld>
            <a:endParaRPr lang="en-US"/>
          </a:p>
        </p:txBody>
      </p:sp>
    </p:spTree>
    <p:extLst>
      <p:ext uri="{BB962C8B-B14F-4D97-AF65-F5344CB8AC3E}">
        <p14:creationId xmlns:p14="http://schemas.microsoft.com/office/powerpoint/2010/main" val="394268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5</a:t>
            </a:fld>
            <a:endParaRPr lang="en-US"/>
          </a:p>
        </p:txBody>
      </p:sp>
    </p:spTree>
    <p:extLst>
      <p:ext uri="{BB962C8B-B14F-4D97-AF65-F5344CB8AC3E}">
        <p14:creationId xmlns:p14="http://schemas.microsoft.com/office/powerpoint/2010/main" val="382374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6</a:t>
            </a:fld>
            <a:endParaRPr lang="en-US"/>
          </a:p>
        </p:txBody>
      </p:sp>
    </p:spTree>
    <p:extLst>
      <p:ext uri="{BB962C8B-B14F-4D97-AF65-F5344CB8AC3E}">
        <p14:creationId xmlns:p14="http://schemas.microsoft.com/office/powerpoint/2010/main" val="7579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7</a:t>
            </a:fld>
            <a:endParaRPr lang="en-US"/>
          </a:p>
        </p:txBody>
      </p:sp>
    </p:spTree>
    <p:extLst>
      <p:ext uri="{BB962C8B-B14F-4D97-AF65-F5344CB8AC3E}">
        <p14:creationId xmlns:p14="http://schemas.microsoft.com/office/powerpoint/2010/main" val="228689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8</a:t>
            </a:fld>
            <a:endParaRPr lang="en-US"/>
          </a:p>
        </p:txBody>
      </p:sp>
    </p:spTree>
    <p:extLst>
      <p:ext uri="{BB962C8B-B14F-4D97-AF65-F5344CB8AC3E}">
        <p14:creationId xmlns:p14="http://schemas.microsoft.com/office/powerpoint/2010/main" val="220256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639409E0-0617-455F-B3AA-A3BF0C61EEBA}" type="slidenum">
              <a:rPr lang="en-US" smtClean="0"/>
              <a:t>9</a:t>
            </a:fld>
            <a:endParaRPr lang="en-US"/>
          </a:p>
        </p:txBody>
      </p:sp>
    </p:spTree>
    <p:extLst>
      <p:ext uri="{BB962C8B-B14F-4D97-AF65-F5344CB8AC3E}">
        <p14:creationId xmlns:p14="http://schemas.microsoft.com/office/powerpoint/2010/main" val="3797085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03C88C-2755-4E9E-82FA-40970582B5A5}"/>
              </a:ext>
            </a:extLst>
          </p:cNvPr>
          <p:cNvSpPr/>
          <p:nvPr userDrawn="1"/>
        </p:nvSpPr>
        <p:spPr>
          <a:xfrm>
            <a:off x="4027251" y="2802672"/>
            <a:ext cx="8164749" cy="4055328"/>
          </a:xfrm>
          <a:prstGeom prst="rect">
            <a:avLst/>
          </a:prstGeom>
          <a:solidFill>
            <a:srgbClr val="067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6BD8643E-4E60-46E9-8AD4-C8B9A8F79E9B}"/>
              </a:ext>
            </a:extLst>
          </p:cNvPr>
          <p:cNvSpPr>
            <a:spLocks noGrp="1"/>
          </p:cNvSpPr>
          <p:nvPr>
            <p:ph type="subTitle" idx="1"/>
          </p:nvPr>
        </p:nvSpPr>
        <p:spPr>
          <a:xfrm>
            <a:off x="4605291" y="4324221"/>
            <a:ext cx="7028990" cy="591208"/>
          </a:xfrm>
          <a:noFill/>
        </p:spPr>
        <p:txBody>
          <a:bodyPr lIns="0" tIns="0" rIns="0" bIns="0">
            <a:normAutofit/>
          </a:bodyPr>
          <a:lstStyle>
            <a:lvl1pPr marL="234950" indent="0" algn="l">
              <a:buNone/>
              <a:defRPr sz="28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 name="Title 1">
            <a:extLst>
              <a:ext uri="{FF2B5EF4-FFF2-40B4-BE49-F238E27FC236}">
                <a16:creationId xmlns:a16="http://schemas.microsoft.com/office/drawing/2014/main" id="{9BA445EE-6AF2-47C1-A600-4494A212EDBB}"/>
              </a:ext>
            </a:extLst>
          </p:cNvPr>
          <p:cNvSpPr>
            <a:spLocks noGrp="1"/>
          </p:cNvSpPr>
          <p:nvPr>
            <p:ph type="ctrTitle"/>
          </p:nvPr>
        </p:nvSpPr>
        <p:spPr>
          <a:xfrm>
            <a:off x="4605291" y="3317671"/>
            <a:ext cx="7028990" cy="804762"/>
          </a:xfrm>
          <a:noFill/>
        </p:spPr>
        <p:txBody>
          <a:bodyPr lIns="0" tIns="0" rIns="0" bIns="0" anchor="b" anchorCtr="0"/>
          <a:lstStyle>
            <a:lvl1pPr marL="234950" indent="0" algn="l">
              <a:defRPr sz="5400" b="0">
                <a:solidFill>
                  <a:schemeClr val="bg1"/>
                </a:solidFill>
              </a:defRPr>
            </a:lvl1pPr>
          </a:lstStyle>
          <a:p>
            <a:endParaRPr lang="en-US" dirty="0"/>
          </a:p>
        </p:txBody>
      </p:sp>
      <p:sp>
        <p:nvSpPr>
          <p:cNvPr id="32" name="Text Placeholder 31">
            <a:extLst>
              <a:ext uri="{FF2B5EF4-FFF2-40B4-BE49-F238E27FC236}">
                <a16:creationId xmlns:a16="http://schemas.microsoft.com/office/drawing/2014/main" id="{36C9D59D-93CF-4920-ACEF-C6DD391E2E41}"/>
              </a:ext>
            </a:extLst>
          </p:cNvPr>
          <p:cNvSpPr>
            <a:spLocks noGrp="1"/>
          </p:cNvSpPr>
          <p:nvPr>
            <p:ph type="body" sz="quarter" idx="10"/>
          </p:nvPr>
        </p:nvSpPr>
        <p:spPr>
          <a:xfrm>
            <a:off x="437715" y="5838423"/>
            <a:ext cx="3138110" cy="796649"/>
          </a:xfrm>
        </p:spPr>
        <p:txBody>
          <a:bodyPr>
            <a:normAutofit/>
          </a:bodyPr>
          <a:lstStyle>
            <a:lvl1pPr>
              <a:spcBef>
                <a:spcPts val="600"/>
              </a:spcBef>
              <a:spcAft>
                <a:spcPts val="0"/>
              </a:spcAft>
              <a:buNone/>
              <a:defRPr sz="1800">
                <a:solidFill>
                  <a:schemeClr val="tx2"/>
                </a:solidFill>
                <a:latin typeface="+mn-lt"/>
              </a:defRPr>
            </a:lvl1pPr>
            <a:lvl2pPr>
              <a:buNone/>
              <a:defRPr sz="1800">
                <a:solidFill>
                  <a:schemeClr val="tx1"/>
                </a:solidFill>
              </a:defRPr>
            </a:lvl2pPr>
            <a:lvl3pPr>
              <a:buNone/>
              <a:defRPr sz="1800">
                <a:solidFill>
                  <a:schemeClr val="tx1"/>
                </a:solidFill>
              </a:defRPr>
            </a:lvl3pPr>
            <a:lvl4pPr>
              <a:buNone/>
              <a:defRPr sz="1800">
                <a:solidFill>
                  <a:schemeClr val="tx1"/>
                </a:solidFill>
              </a:defRPr>
            </a:lvl4pPr>
            <a:lvl5pPr>
              <a:buNone/>
              <a:defRPr sz="1800">
                <a:solidFill>
                  <a:schemeClr val="tx1"/>
                </a:solidFill>
              </a:defRPr>
            </a:lvl5pPr>
          </a:lstStyle>
          <a:p>
            <a:pPr lvl="0"/>
            <a:r>
              <a:rPr lang="en-US" dirty="0"/>
              <a:t>Click to edit Master text styles</a:t>
            </a:r>
          </a:p>
          <a:p>
            <a:pPr lvl="0"/>
            <a:r>
              <a:rPr lang="en-US" dirty="0"/>
              <a:t>Second level</a:t>
            </a:r>
          </a:p>
        </p:txBody>
      </p:sp>
      <p:sp>
        <p:nvSpPr>
          <p:cNvPr id="17" name="Subtitle 2">
            <a:extLst>
              <a:ext uri="{FF2B5EF4-FFF2-40B4-BE49-F238E27FC236}">
                <a16:creationId xmlns:a16="http://schemas.microsoft.com/office/drawing/2014/main" id="{FBEF9101-A094-4FCE-9F9D-247D939F65CB}"/>
              </a:ext>
            </a:extLst>
          </p:cNvPr>
          <p:cNvSpPr txBox="1">
            <a:spLocks/>
          </p:cNvSpPr>
          <p:nvPr userDrawn="1"/>
        </p:nvSpPr>
        <p:spPr>
          <a:xfrm>
            <a:off x="7255506" y="6259954"/>
            <a:ext cx="4562574" cy="375118"/>
          </a:xfrm>
          <a:prstGeom prst="rect">
            <a:avLst/>
          </a:prstGeom>
          <a:noFill/>
        </p:spPr>
        <p:txBody>
          <a:bodyPr vert="horz" lIns="0" tIns="0" rIns="0" bIns="0" rtlCol="0">
            <a:normAutofit/>
          </a:bodyPr>
          <a:lstStyle>
            <a:lvl1pPr marL="234950" indent="0" algn="l" defTabSz="914400" rtl="0" eaLnBrk="1" latinLnBrk="0" hangingPunct="1">
              <a:lnSpc>
                <a:spcPct val="90000"/>
              </a:lnSpc>
              <a:spcBef>
                <a:spcPts val="1000"/>
              </a:spcBef>
              <a:buFont typeface="Arial" panose="020B0604020202020204" pitchFamily="34" charset="0"/>
              <a:buNone/>
              <a:defRPr sz="3600" b="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bg1"/>
                </a:solidFill>
                <a:latin typeface="+mn-lt"/>
              </a:rPr>
              <a:t>June 23, 2021</a:t>
            </a:r>
          </a:p>
        </p:txBody>
      </p:sp>
      <p:pic>
        <p:nvPicPr>
          <p:cNvPr id="9" name="Picture 8" descr="A picture containing text, outdoor, sky, mountain&#10;&#10;Description automatically generated">
            <a:extLst>
              <a:ext uri="{FF2B5EF4-FFF2-40B4-BE49-F238E27FC236}">
                <a16:creationId xmlns:a16="http://schemas.microsoft.com/office/drawing/2014/main" id="{0879120E-3253-4209-9D67-35AC25520D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742" b="12490"/>
          <a:stretch/>
        </p:blipFill>
        <p:spPr>
          <a:xfrm>
            <a:off x="4027250" y="0"/>
            <a:ext cx="8164749" cy="2802672"/>
          </a:xfrm>
          <a:prstGeom prst="rect">
            <a:avLst/>
          </a:prstGeom>
        </p:spPr>
      </p:pic>
      <p:pic>
        <p:nvPicPr>
          <p:cNvPr id="14" name="Picture 13" descr="Logo, company name&#10;&#10;Description automatically generated">
            <a:extLst>
              <a:ext uri="{FF2B5EF4-FFF2-40B4-BE49-F238E27FC236}">
                <a16:creationId xmlns:a16="http://schemas.microsoft.com/office/drawing/2014/main" id="{590D0E83-F1FF-4F5C-8687-1A0C7E44F9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953" y="498965"/>
            <a:ext cx="2816694" cy="1203872"/>
          </a:xfrm>
          <a:prstGeom prst="rect">
            <a:avLst/>
          </a:prstGeom>
        </p:spPr>
      </p:pic>
    </p:spTree>
    <p:extLst>
      <p:ext uri="{BB962C8B-B14F-4D97-AF65-F5344CB8AC3E}">
        <p14:creationId xmlns:p14="http://schemas.microsoft.com/office/powerpoint/2010/main" val="1959949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914A21-E040-4674-B9EC-FB2D23290640}"/>
              </a:ext>
            </a:extLst>
          </p:cNvPr>
          <p:cNvSpPr>
            <a:spLocks noGrp="1"/>
          </p:cNvSpPr>
          <p:nvPr>
            <p:ph type="dt" sz="half" idx="10"/>
          </p:nvPr>
        </p:nvSpPr>
        <p:spPr/>
        <p:txBody>
          <a:bodyPr/>
          <a:lstStyle/>
          <a:p>
            <a:fld id="{670C9E42-DD42-46D0-931E-0AA0BA204F42}" type="datetime4">
              <a:rPr lang="en-US" smtClean="0"/>
              <a:pPr/>
              <a:t>June 22, 2021</a:t>
            </a:fld>
            <a:endParaRPr lang="en-US" dirty="0"/>
          </a:p>
        </p:txBody>
      </p:sp>
      <p:sp>
        <p:nvSpPr>
          <p:cNvPr id="4" name="Slide Number Placeholder 3">
            <a:extLst>
              <a:ext uri="{FF2B5EF4-FFF2-40B4-BE49-F238E27FC236}">
                <a16:creationId xmlns:a16="http://schemas.microsoft.com/office/drawing/2014/main" id="{D05E39EE-3A48-466F-84F2-4BDBF123C16E}"/>
              </a:ext>
            </a:extLst>
          </p:cNvPr>
          <p:cNvSpPr>
            <a:spLocks noGrp="1"/>
          </p:cNvSpPr>
          <p:nvPr>
            <p:ph type="sldNum" sz="quarter" idx="11"/>
          </p:nvPr>
        </p:nvSpPr>
        <p:spPr/>
        <p:txBody>
          <a:bodyPr/>
          <a:lstStyle/>
          <a:p>
            <a:fld id="{786E0B7A-D4FA-4778-BAC2-489658098A6C}" type="slidenum">
              <a:rPr lang="en-US" smtClean="0"/>
              <a:pPr/>
              <a:t>‹#›</a:t>
            </a:fld>
            <a:endParaRPr lang="en-US" dirty="0"/>
          </a:p>
        </p:txBody>
      </p:sp>
      <p:sp>
        <p:nvSpPr>
          <p:cNvPr id="5" name="Rectangle 4">
            <a:extLst>
              <a:ext uri="{FF2B5EF4-FFF2-40B4-BE49-F238E27FC236}">
                <a16:creationId xmlns:a16="http://schemas.microsoft.com/office/drawing/2014/main" id="{469C8D41-F397-4B4B-9C5D-A823F4E77BB3}"/>
              </a:ext>
            </a:extLst>
          </p:cNvPr>
          <p:cNvSpPr/>
          <p:nvPr userDrawn="1"/>
        </p:nvSpPr>
        <p:spPr>
          <a:xfrm>
            <a:off x="-19282" y="4153990"/>
            <a:ext cx="12211282" cy="1371600"/>
          </a:xfrm>
          <a:prstGeom prst="rect">
            <a:avLst/>
          </a:prstGeom>
          <a:solidFill>
            <a:srgbClr val="067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F2F697-5A75-45FC-8420-6314BE0CA830}"/>
              </a:ext>
            </a:extLst>
          </p:cNvPr>
          <p:cNvSpPr/>
          <p:nvPr userDrawn="1"/>
        </p:nvSpPr>
        <p:spPr>
          <a:xfrm>
            <a:off x="-19282" y="1489166"/>
            <a:ext cx="12211282" cy="1371600"/>
          </a:xfrm>
          <a:prstGeom prst="rect">
            <a:avLst/>
          </a:prstGeom>
          <a:solidFill>
            <a:srgbClr val="2C3D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8BB072D-562C-4514-A950-41914DBBCC60}"/>
              </a:ext>
            </a:extLst>
          </p:cNvPr>
          <p:cNvSpPr txBox="1"/>
          <p:nvPr userDrawn="1"/>
        </p:nvSpPr>
        <p:spPr>
          <a:xfrm>
            <a:off x="10176812" y="2032731"/>
            <a:ext cx="1513035" cy="338554"/>
          </a:xfrm>
          <a:prstGeom prst="rect">
            <a:avLst/>
          </a:prstGeom>
          <a:noFill/>
        </p:spPr>
        <p:txBody>
          <a:bodyPr wrap="square" rtlCol="0">
            <a:spAutoFit/>
          </a:bodyPr>
          <a:lstStyle/>
          <a:p>
            <a:pPr algn="ctr"/>
            <a:r>
              <a:rPr lang="en-US" sz="1600" dirty="0">
                <a:solidFill>
                  <a:schemeClr val="bg1"/>
                </a:solidFill>
              </a:rPr>
              <a:t>on dark blue</a:t>
            </a:r>
          </a:p>
        </p:txBody>
      </p:sp>
      <p:sp>
        <p:nvSpPr>
          <p:cNvPr id="29" name="TextBox 28">
            <a:extLst>
              <a:ext uri="{FF2B5EF4-FFF2-40B4-BE49-F238E27FC236}">
                <a16:creationId xmlns:a16="http://schemas.microsoft.com/office/drawing/2014/main" id="{1918EE1E-B91B-483A-BE5F-1083890B073B}"/>
              </a:ext>
            </a:extLst>
          </p:cNvPr>
          <p:cNvSpPr txBox="1"/>
          <p:nvPr userDrawn="1"/>
        </p:nvSpPr>
        <p:spPr>
          <a:xfrm>
            <a:off x="10176812" y="3308943"/>
            <a:ext cx="1513035" cy="338554"/>
          </a:xfrm>
          <a:prstGeom prst="rect">
            <a:avLst/>
          </a:prstGeom>
          <a:noFill/>
        </p:spPr>
        <p:txBody>
          <a:bodyPr wrap="square" rtlCol="0">
            <a:spAutoFit/>
          </a:bodyPr>
          <a:lstStyle/>
          <a:p>
            <a:pPr algn="ctr"/>
            <a:r>
              <a:rPr lang="en-US" sz="1600" dirty="0">
                <a:solidFill>
                  <a:schemeClr val="tx2"/>
                </a:solidFill>
              </a:rPr>
              <a:t>on white</a:t>
            </a:r>
          </a:p>
        </p:txBody>
      </p:sp>
      <p:sp>
        <p:nvSpPr>
          <p:cNvPr id="30" name="TextBox 29">
            <a:extLst>
              <a:ext uri="{FF2B5EF4-FFF2-40B4-BE49-F238E27FC236}">
                <a16:creationId xmlns:a16="http://schemas.microsoft.com/office/drawing/2014/main" id="{D2B84A59-349D-43BD-A294-377F2E8FB16A}"/>
              </a:ext>
            </a:extLst>
          </p:cNvPr>
          <p:cNvSpPr txBox="1"/>
          <p:nvPr userDrawn="1"/>
        </p:nvSpPr>
        <p:spPr>
          <a:xfrm>
            <a:off x="10176812" y="4598314"/>
            <a:ext cx="1513035" cy="338554"/>
          </a:xfrm>
          <a:prstGeom prst="rect">
            <a:avLst/>
          </a:prstGeom>
          <a:noFill/>
        </p:spPr>
        <p:txBody>
          <a:bodyPr wrap="square" rtlCol="0">
            <a:spAutoFit/>
          </a:bodyPr>
          <a:lstStyle/>
          <a:p>
            <a:pPr algn="ctr"/>
            <a:r>
              <a:rPr lang="en-US" sz="1600" dirty="0">
                <a:solidFill>
                  <a:schemeClr val="bg1"/>
                </a:solidFill>
              </a:rPr>
              <a:t>on green</a:t>
            </a:r>
          </a:p>
        </p:txBody>
      </p:sp>
      <p:sp>
        <p:nvSpPr>
          <p:cNvPr id="31" name="TextBox 30">
            <a:extLst>
              <a:ext uri="{FF2B5EF4-FFF2-40B4-BE49-F238E27FC236}">
                <a16:creationId xmlns:a16="http://schemas.microsoft.com/office/drawing/2014/main" id="{88DFE067-32DD-43CC-A74D-343ABF499BFA}"/>
              </a:ext>
            </a:extLst>
          </p:cNvPr>
          <p:cNvSpPr txBox="1"/>
          <p:nvPr userDrawn="1"/>
        </p:nvSpPr>
        <p:spPr>
          <a:xfrm>
            <a:off x="499959" y="335499"/>
            <a:ext cx="7170475" cy="769441"/>
          </a:xfrm>
          <a:prstGeom prst="rect">
            <a:avLst/>
          </a:prstGeom>
          <a:noFill/>
        </p:spPr>
        <p:txBody>
          <a:bodyPr wrap="square" rtlCol="0">
            <a:spAutoFit/>
          </a:bodyPr>
          <a:lstStyle/>
          <a:p>
            <a:r>
              <a:rPr lang="en-US" sz="4400" kern="1200" dirty="0">
                <a:solidFill>
                  <a:schemeClr val="tx2"/>
                </a:solidFill>
                <a:latin typeface="+mj-lt"/>
                <a:ea typeface="+mj-ea"/>
                <a:cs typeface="+mj-cs"/>
              </a:rPr>
              <a:t>Icons </a:t>
            </a:r>
            <a:r>
              <a:rPr lang="en-US" sz="1600" kern="1200" dirty="0">
                <a:solidFill>
                  <a:schemeClr val="tx2"/>
                </a:solidFill>
                <a:latin typeface="+mj-lt"/>
                <a:ea typeface="+mj-ea"/>
                <a:cs typeface="+mj-cs"/>
              </a:rPr>
              <a:t>(not a template – only for copy/paste)</a:t>
            </a:r>
          </a:p>
        </p:txBody>
      </p:sp>
      <p:pic>
        <p:nvPicPr>
          <p:cNvPr id="19" name="Picture 18" descr="Icon&#10;&#10;Description automatically generated">
            <a:extLst>
              <a:ext uri="{FF2B5EF4-FFF2-40B4-BE49-F238E27FC236}">
                <a16:creationId xmlns:a16="http://schemas.microsoft.com/office/drawing/2014/main" id="{DE13E450-FF4C-44EC-B2A0-C9E8DB85D3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462" y="1496398"/>
            <a:ext cx="1511939" cy="1377815"/>
          </a:xfrm>
          <a:prstGeom prst="rect">
            <a:avLst/>
          </a:prstGeom>
        </p:spPr>
      </p:pic>
      <p:pic>
        <p:nvPicPr>
          <p:cNvPr id="21" name="Picture 20" descr="Icon&#10;&#10;Description automatically generated">
            <a:extLst>
              <a:ext uri="{FF2B5EF4-FFF2-40B4-BE49-F238E27FC236}">
                <a16:creationId xmlns:a16="http://schemas.microsoft.com/office/drawing/2014/main" id="{463B6640-264B-489D-8338-126ABF96B5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564" y="1496398"/>
            <a:ext cx="1511939" cy="1371719"/>
          </a:xfrm>
          <a:prstGeom prst="rect">
            <a:avLst/>
          </a:prstGeom>
        </p:spPr>
      </p:pic>
      <p:pic>
        <p:nvPicPr>
          <p:cNvPr id="23" name="Picture 22" descr="Icon&#10;&#10;Description automatically generated">
            <a:extLst>
              <a:ext uri="{FF2B5EF4-FFF2-40B4-BE49-F238E27FC236}">
                <a16:creationId xmlns:a16="http://schemas.microsoft.com/office/drawing/2014/main" id="{7FCA6F72-9FF3-4D18-8EF2-D028C5ADBD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9666" y="1496398"/>
            <a:ext cx="1511939" cy="1371719"/>
          </a:xfrm>
          <a:prstGeom prst="rect">
            <a:avLst/>
          </a:prstGeom>
        </p:spPr>
      </p:pic>
      <p:pic>
        <p:nvPicPr>
          <p:cNvPr id="26" name="Picture 25" descr="Icon&#10;&#10;Description automatically generated">
            <a:extLst>
              <a:ext uri="{FF2B5EF4-FFF2-40B4-BE49-F238E27FC236}">
                <a16:creationId xmlns:a16="http://schemas.microsoft.com/office/drawing/2014/main" id="{AC91070F-CFAE-4BD6-9901-A365C5CAA2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767" y="1496398"/>
            <a:ext cx="1511939" cy="1377815"/>
          </a:xfrm>
          <a:prstGeom prst="rect">
            <a:avLst/>
          </a:prstGeom>
        </p:spPr>
      </p:pic>
      <p:pic>
        <p:nvPicPr>
          <p:cNvPr id="40" name="Picture 39" descr="Icon&#10;&#10;Description automatically generated">
            <a:extLst>
              <a:ext uri="{FF2B5EF4-FFF2-40B4-BE49-F238E27FC236}">
                <a16:creationId xmlns:a16="http://schemas.microsoft.com/office/drawing/2014/main" id="{324F78C4-2F3E-48B2-9A76-0355648AE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462" y="2883303"/>
            <a:ext cx="1511939" cy="1377815"/>
          </a:xfrm>
          <a:prstGeom prst="rect">
            <a:avLst/>
          </a:prstGeom>
        </p:spPr>
      </p:pic>
      <p:pic>
        <p:nvPicPr>
          <p:cNvPr id="42" name="Picture 41" descr="Icon&#10;&#10;Description automatically generated">
            <a:extLst>
              <a:ext uri="{FF2B5EF4-FFF2-40B4-BE49-F238E27FC236}">
                <a16:creationId xmlns:a16="http://schemas.microsoft.com/office/drawing/2014/main" id="{A7591779-C251-41A5-9047-A611CB049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564" y="2883303"/>
            <a:ext cx="1511939" cy="1371719"/>
          </a:xfrm>
          <a:prstGeom prst="rect">
            <a:avLst/>
          </a:prstGeom>
        </p:spPr>
      </p:pic>
      <p:pic>
        <p:nvPicPr>
          <p:cNvPr id="44" name="Picture 43" descr="Icon&#10;&#10;Description automatically generated">
            <a:extLst>
              <a:ext uri="{FF2B5EF4-FFF2-40B4-BE49-F238E27FC236}">
                <a16:creationId xmlns:a16="http://schemas.microsoft.com/office/drawing/2014/main" id="{AFA1CC89-AD95-4C48-AD44-4F59E699C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9666" y="2883303"/>
            <a:ext cx="1511939" cy="1371719"/>
          </a:xfrm>
          <a:prstGeom prst="rect">
            <a:avLst/>
          </a:prstGeom>
        </p:spPr>
      </p:pic>
      <p:pic>
        <p:nvPicPr>
          <p:cNvPr id="46" name="Picture 45" descr="Icon&#10;&#10;Description automatically generated">
            <a:extLst>
              <a:ext uri="{FF2B5EF4-FFF2-40B4-BE49-F238E27FC236}">
                <a16:creationId xmlns:a16="http://schemas.microsoft.com/office/drawing/2014/main" id="{EC88B5CE-06F0-4821-81CF-33B84C2ECC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767" y="2883303"/>
            <a:ext cx="1511939" cy="1377815"/>
          </a:xfrm>
          <a:prstGeom prst="rect">
            <a:avLst/>
          </a:prstGeom>
        </p:spPr>
      </p:pic>
      <p:pic>
        <p:nvPicPr>
          <p:cNvPr id="47" name="Picture 46" descr="Icon&#10;&#10;Description automatically generated">
            <a:extLst>
              <a:ext uri="{FF2B5EF4-FFF2-40B4-BE49-F238E27FC236}">
                <a16:creationId xmlns:a16="http://schemas.microsoft.com/office/drawing/2014/main" id="{0D7A85E3-D134-48F6-9F34-CD4457D73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462" y="4170431"/>
            <a:ext cx="1511939" cy="1377815"/>
          </a:xfrm>
          <a:prstGeom prst="rect">
            <a:avLst/>
          </a:prstGeom>
        </p:spPr>
      </p:pic>
      <p:pic>
        <p:nvPicPr>
          <p:cNvPr id="48" name="Picture 47" descr="Icon&#10;&#10;Description automatically generated">
            <a:extLst>
              <a:ext uri="{FF2B5EF4-FFF2-40B4-BE49-F238E27FC236}">
                <a16:creationId xmlns:a16="http://schemas.microsoft.com/office/drawing/2014/main" id="{A970CE7F-A330-4CB1-A3ED-F4545C928F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564" y="4170431"/>
            <a:ext cx="1511939" cy="1371719"/>
          </a:xfrm>
          <a:prstGeom prst="rect">
            <a:avLst/>
          </a:prstGeom>
        </p:spPr>
      </p:pic>
      <p:pic>
        <p:nvPicPr>
          <p:cNvPr id="49" name="Picture 48" descr="Icon&#10;&#10;Description automatically generated">
            <a:extLst>
              <a:ext uri="{FF2B5EF4-FFF2-40B4-BE49-F238E27FC236}">
                <a16:creationId xmlns:a16="http://schemas.microsoft.com/office/drawing/2014/main" id="{C55AFA9B-71B8-412D-81B1-C834B142C1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9666" y="4170431"/>
            <a:ext cx="1511939" cy="1371719"/>
          </a:xfrm>
          <a:prstGeom prst="rect">
            <a:avLst/>
          </a:prstGeom>
        </p:spPr>
      </p:pic>
      <p:pic>
        <p:nvPicPr>
          <p:cNvPr id="50" name="Picture 49" descr="Icon&#10;&#10;Description automatically generated">
            <a:extLst>
              <a:ext uri="{FF2B5EF4-FFF2-40B4-BE49-F238E27FC236}">
                <a16:creationId xmlns:a16="http://schemas.microsoft.com/office/drawing/2014/main" id="{2047B1B5-B13E-4EA6-B031-CEE1411B0A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767" y="4170431"/>
            <a:ext cx="1511939" cy="1377815"/>
          </a:xfrm>
          <a:prstGeom prst="rect">
            <a:avLst/>
          </a:prstGeom>
        </p:spPr>
      </p:pic>
    </p:spTree>
    <p:extLst>
      <p:ext uri="{BB962C8B-B14F-4D97-AF65-F5344CB8AC3E}">
        <p14:creationId xmlns:p14="http://schemas.microsoft.com/office/powerpoint/2010/main" val="422795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03C88C-2755-4E9E-82FA-40970582B5A5}"/>
              </a:ext>
            </a:extLst>
          </p:cNvPr>
          <p:cNvSpPr/>
          <p:nvPr userDrawn="1"/>
        </p:nvSpPr>
        <p:spPr>
          <a:xfrm>
            <a:off x="4027251" y="2802672"/>
            <a:ext cx="8164749" cy="4055328"/>
          </a:xfrm>
          <a:prstGeom prst="rect">
            <a:avLst/>
          </a:prstGeom>
          <a:solidFill>
            <a:srgbClr val="067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BD8643E-4E60-46E9-8AD4-C8B9A8F79E9B}"/>
              </a:ext>
            </a:extLst>
          </p:cNvPr>
          <p:cNvSpPr>
            <a:spLocks noGrp="1"/>
          </p:cNvSpPr>
          <p:nvPr>
            <p:ph type="subTitle" idx="1"/>
          </p:nvPr>
        </p:nvSpPr>
        <p:spPr>
          <a:xfrm>
            <a:off x="4605291" y="4324221"/>
            <a:ext cx="7028990" cy="591208"/>
          </a:xfrm>
          <a:noFill/>
        </p:spPr>
        <p:txBody>
          <a:bodyPr lIns="0" tIns="0" rIns="0" bIns="0">
            <a:normAutofit/>
          </a:bodyPr>
          <a:lstStyle>
            <a:lvl1pPr marL="234950" indent="0" algn="l">
              <a:buNone/>
              <a:defRPr sz="28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 name="Title 1">
            <a:extLst>
              <a:ext uri="{FF2B5EF4-FFF2-40B4-BE49-F238E27FC236}">
                <a16:creationId xmlns:a16="http://schemas.microsoft.com/office/drawing/2014/main" id="{9BA445EE-6AF2-47C1-A600-4494A212EDBB}"/>
              </a:ext>
            </a:extLst>
          </p:cNvPr>
          <p:cNvSpPr>
            <a:spLocks noGrp="1"/>
          </p:cNvSpPr>
          <p:nvPr>
            <p:ph type="ctrTitle"/>
          </p:nvPr>
        </p:nvSpPr>
        <p:spPr>
          <a:xfrm>
            <a:off x="4605291" y="3317671"/>
            <a:ext cx="7028990" cy="804762"/>
          </a:xfrm>
          <a:noFill/>
        </p:spPr>
        <p:txBody>
          <a:bodyPr lIns="0" tIns="0" rIns="0" bIns="0" anchor="b" anchorCtr="0"/>
          <a:lstStyle>
            <a:lvl1pPr marL="234950" indent="0" algn="l">
              <a:defRPr sz="5400" b="0">
                <a:solidFill>
                  <a:schemeClr val="bg1"/>
                </a:solidFill>
              </a:defRPr>
            </a:lvl1pPr>
          </a:lstStyle>
          <a:p>
            <a:endParaRPr lang="en-US" dirty="0"/>
          </a:p>
        </p:txBody>
      </p:sp>
      <p:sp>
        <p:nvSpPr>
          <p:cNvPr id="17" name="Subtitle 2">
            <a:extLst>
              <a:ext uri="{FF2B5EF4-FFF2-40B4-BE49-F238E27FC236}">
                <a16:creationId xmlns:a16="http://schemas.microsoft.com/office/drawing/2014/main" id="{FBEF9101-A094-4FCE-9F9D-247D939F65CB}"/>
              </a:ext>
            </a:extLst>
          </p:cNvPr>
          <p:cNvSpPr txBox="1">
            <a:spLocks/>
          </p:cNvSpPr>
          <p:nvPr userDrawn="1"/>
        </p:nvSpPr>
        <p:spPr>
          <a:xfrm>
            <a:off x="7255506" y="6259954"/>
            <a:ext cx="4562574" cy="375118"/>
          </a:xfrm>
          <a:prstGeom prst="rect">
            <a:avLst/>
          </a:prstGeom>
          <a:noFill/>
        </p:spPr>
        <p:txBody>
          <a:bodyPr vert="horz" lIns="0" tIns="0" rIns="0" bIns="0" rtlCol="0">
            <a:normAutofit/>
          </a:bodyPr>
          <a:lstStyle>
            <a:lvl1pPr marL="234950" indent="0" algn="l" defTabSz="914400" rtl="0" eaLnBrk="1" latinLnBrk="0" hangingPunct="1">
              <a:lnSpc>
                <a:spcPct val="90000"/>
              </a:lnSpc>
              <a:spcBef>
                <a:spcPts val="1000"/>
              </a:spcBef>
              <a:buFont typeface="Arial" panose="020B0604020202020204" pitchFamily="34" charset="0"/>
              <a:buNone/>
              <a:defRPr sz="3600" b="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bg1"/>
                </a:solidFill>
                <a:latin typeface="+mn-lt"/>
              </a:rPr>
              <a:t>January 00, 2021</a:t>
            </a:r>
          </a:p>
        </p:txBody>
      </p:sp>
      <p:pic>
        <p:nvPicPr>
          <p:cNvPr id="10" name="Picture 9" descr="A picture containing text, outdoor, snow, mountain&#10;&#10;Description automatically generated">
            <a:extLst>
              <a:ext uri="{FF2B5EF4-FFF2-40B4-BE49-F238E27FC236}">
                <a16:creationId xmlns:a16="http://schemas.microsoft.com/office/drawing/2014/main" id="{DB4AED57-6EA6-4E27-8C08-A65116F262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5" t="7348" r="997" b="461"/>
          <a:stretch/>
        </p:blipFill>
        <p:spPr>
          <a:xfrm>
            <a:off x="4027251" y="-1"/>
            <a:ext cx="8164749" cy="2802673"/>
          </a:xfrm>
          <a:prstGeom prst="rect">
            <a:avLst/>
          </a:prstGeom>
        </p:spPr>
      </p:pic>
      <p:pic>
        <p:nvPicPr>
          <p:cNvPr id="13" name="Picture 12" descr="Logo, company name&#10;&#10;Description automatically generated">
            <a:extLst>
              <a:ext uri="{FF2B5EF4-FFF2-40B4-BE49-F238E27FC236}">
                <a16:creationId xmlns:a16="http://schemas.microsoft.com/office/drawing/2014/main" id="{05BE4470-AE05-48DF-9F64-D80C52C15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953" y="498965"/>
            <a:ext cx="2816694" cy="1203872"/>
          </a:xfrm>
          <a:prstGeom prst="rect">
            <a:avLst/>
          </a:prstGeom>
        </p:spPr>
      </p:pic>
      <p:sp>
        <p:nvSpPr>
          <p:cNvPr id="14" name="Text Placeholder 31">
            <a:extLst>
              <a:ext uri="{FF2B5EF4-FFF2-40B4-BE49-F238E27FC236}">
                <a16:creationId xmlns:a16="http://schemas.microsoft.com/office/drawing/2014/main" id="{537C7B02-B475-48A4-84C9-2EB5E6A74476}"/>
              </a:ext>
            </a:extLst>
          </p:cNvPr>
          <p:cNvSpPr>
            <a:spLocks noGrp="1"/>
          </p:cNvSpPr>
          <p:nvPr>
            <p:ph type="body" sz="quarter" idx="10"/>
          </p:nvPr>
        </p:nvSpPr>
        <p:spPr>
          <a:xfrm>
            <a:off x="437715" y="5838423"/>
            <a:ext cx="3138110" cy="796649"/>
          </a:xfrm>
        </p:spPr>
        <p:txBody>
          <a:bodyPr>
            <a:normAutofit/>
          </a:bodyPr>
          <a:lstStyle>
            <a:lvl1pPr>
              <a:spcBef>
                <a:spcPts val="600"/>
              </a:spcBef>
              <a:spcAft>
                <a:spcPts val="0"/>
              </a:spcAft>
              <a:buNone/>
              <a:defRPr sz="1800">
                <a:solidFill>
                  <a:schemeClr val="tx2"/>
                </a:solidFill>
                <a:latin typeface="+mn-lt"/>
              </a:defRPr>
            </a:lvl1pPr>
            <a:lvl2pPr>
              <a:buNone/>
              <a:defRPr sz="1800">
                <a:solidFill>
                  <a:schemeClr val="tx1"/>
                </a:solidFill>
              </a:defRPr>
            </a:lvl2pPr>
            <a:lvl3pPr>
              <a:buNone/>
              <a:defRPr sz="1800">
                <a:solidFill>
                  <a:schemeClr val="tx1"/>
                </a:solidFill>
              </a:defRPr>
            </a:lvl3pPr>
            <a:lvl4pPr>
              <a:buNone/>
              <a:defRPr sz="1800">
                <a:solidFill>
                  <a:schemeClr val="tx1"/>
                </a:solidFill>
              </a:defRPr>
            </a:lvl4pPr>
            <a:lvl5pPr>
              <a:buNone/>
              <a:defRPr sz="1800">
                <a:solidFill>
                  <a:schemeClr val="tx1"/>
                </a:solidFill>
              </a:defRPr>
            </a:lvl5pPr>
          </a:lstStyle>
          <a:p>
            <a:pPr lvl="0"/>
            <a:r>
              <a:rPr lang="en-US" dirty="0"/>
              <a:t>Click to edit Master text styles</a:t>
            </a:r>
          </a:p>
          <a:p>
            <a:pPr lvl="0"/>
            <a:r>
              <a:rPr lang="en-US" dirty="0"/>
              <a:t>Second level</a:t>
            </a:r>
          </a:p>
        </p:txBody>
      </p:sp>
    </p:spTree>
    <p:extLst>
      <p:ext uri="{BB962C8B-B14F-4D97-AF65-F5344CB8AC3E}">
        <p14:creationId xmlns:p14="http://schemas.microsoft.com/office/powerpoint/2010/main" val="66556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03C88C-2755-4E9E-82FA-40970582B5A5}"/>
              </a:ext>
            </a:extLst>
          </p:cNvPr>
          <p:cNvSpPr/>
          <p:nvPr userDrawn="1"/>
        </p:nvSpPr>
        <p:spPr>
          <a:xfrm>
            <a:off x="0" y="0"/>
            <a:ext cx="6831563" cy="1539551"/>
          </a:xfrm>
          <a:prstGeom prst="rect">
            <a:avLst/>
          </a:prstGeom>
          <a:solidFill>
            <a:srgbClr val="067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445EE-6AF2-47C1-A600-4494A212EDBB}"/>
              </a:ext>
            </a:extLst>
          </p:cNvPr>
          <p:cNvSpPr>
            <a:spLocks noGrp="1"/>
          </p:cNvSpPr>
          <p:nvPr>
            <p:ph type="ctrTitle"/>
          </p:nvPr>
        </p:nvSpPr>
        <p:spPr>
          <a:xfrm>
            <a:off x="0" y="493362"/>
            <a:ext cx="6273844" cy="804762"/>
          </a:xfrm>
          <a:noFill/>
        </p:spPr>
        <p:txBody>
          <a:bodyPr lIns="0" tIns="0" rIns="0" bIns="0" anchor="b" anchorCtr="0">
            <a:normAutofit/>
          </a:bodyPr>
          <a:lstStyle>
            <a:lvl1pPr marL="234950" indent="0" algn="l">
              <a:defRPr sz="3600" b="0">
                <a:solidFill>
                  <a:schemeClr val="bg1"/>
                </a:solidFill>
              </a:defRPr>
            </a:lvl1pPr>
          </a:lstStyle>
          <a:p>
            <a:endParaRPr lang="en-US" dirty="0"/>
          </a:p>
        </p:txBody>
      </p:sp>
      <p:sp>
        <p:nvSpPr>
          <p:cNvPr id="17" name="Subtitle 2">
            <a:extLst>
              <a:ext uri="{FF2B5EF4-FFF2-40B4-BE49-F238E27FC236}">
                <a16:creationId xmlns:a16="http://schemas.microsoft.com/office/drawing/2014/main" id="{FBEF9101-A094-4FCE-9F9D-247D939F65CB}"/>
              </a:ext>
            </a:extLst>
          </p:cNvPr>
          <p:cNvSpPr txBox="1">
            <a:spLocks/>
          </p:cNvSpPr>
          <p:nvPr userDrawn="1"/>
        </p:nvSpPr>
        <p:spPr>
          <a:xfrm>
            <a:off x="7255506" y="6259954"/>
            <a:ext cx="4562574" cy="375118"/>
          </a:xfrm>
          <a:prstGeom prst="rect">
            <a:avLst/>
          </a:prstGeom>
          <a:noFill/>
        </p:spPr>
        <p:txBody>
          <a:bodyPr vert="horz" lIns="0" tIns="0" rIns="0" bIns="0" rtlCol="0">
            <a:normAutofit/>
          </a:bodyPr>
          <a:lstStyle>
            <a:lvl1pPr marL="234950" indent="0" algn="l" defTabSz="914400" rtl="0" eaLnBrk="1" latinLnBrk="0" hangingPunct="1">
              <a:lnSpc>
                <a:spcPct val="90000"/>
              </a:lnSpc>
              <a:spcBef>
                <a:spcPts val="1000"/>
              </a:spcBef>
              <a:buFont typeface="Arial" panose="020B0604020202020204" pitchFamily="34" charset="0"/>
              <a:buNone/>
              <a:defRPr sz="3600" b="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bg1"/>
                </a:solidFill>
                <a:latin typeface="+mn-lt"/>
              </a:rPr>
              <a:t>www.interstatebridge.org</a:t>
            </a:r>
          </a:p>
        </p:txBody>
      </p:sp>
      <p:pic>
        <p:nvPicPr>
          <p:cNvPr id="4" name="Picture 3" descr="A picture containing grass, sky, outdoor, person&#10;&#10;Description automatically generated">
            <a:extLst>
              <a:ext uri="{FF2B5EF4-FFF2-40B4-BE49-F238E27FC236}">
                <a16:creationId xmlns:a16="http://schemas.microsoft.com/office/drawing/2014/main" id="{57F28783-6861-442A-B506-4861506FDD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021" b="10923"/>
          <a:stretch/>
        </p:blipFill>
        <p:spPr>
          <a:xfrm>
            <a:off x="0" y="1539550"/>
            <a:ext cx="6826135" cy="5318449"/>
          </a:xfrm>
          <a:prstGeom prst="rect">
            <a:avLst/>
          </a:prstGeom>
        </p:spPr>
      </p:pic>
      <p:sp>
        <p:nvSpPr>
          <p:cNvPr id="10" name="Content Placeholder 2">
            <a:extLst>
              <a:ext uri="{FF2B5EF4-FFF2-40B4-BE49-F238E27FC236}">
                <a16:creationId xmlns:a16="http://schemas.microsoft.com/office/drawing/2014/main" id="{0816966D-21A7-44D7-808A-C9682C02F197}"/>
              </a:ext>
            </a:extLst>
          </p:cNvPr>
          <p:cNvSpPr>
            <a:spLocks noGrp="1"/>
          </p:cNvSpPr>
          <p:nvPr>
            <p:ph idx="1"/>
          </p:nvPr>
        </p:nvSpPr>
        <p:spPr>
          <a:xfrm>
            <a:off x="7085857" y="1824772"/>
            <a:ext cx="4409457" cy="4114800"/>
          </a:xfrm>
        </p:spPr>
        <p:txBody>
          <a:bodyPr/>
          <a:lstStyle>
            <a:lvl1pPr marL="320040" indent="-320040">
              <a:buClr>
                <a:schemeClr val="accent5">
                  <a:lumMod val="40000"/>
                  <a:lumOff val="60000"/>
                </a:schemeClr>
              </a:buClr>
              <a:buSzPct val="110000"/>
              <a:buFont typeface="Source Sans Pro Semibold" panose="020B0603030403020204" pitchFamily="34" charset="0"/>
              <a:buChar char="▸"/>
              <a:defRPr sz="2400">
                <a:solidFill>
                  <a:srgbClr val="2C3D4F"/>
                </a:solidFill>
                <a:latin typeface="+mn-lt"/>
              </a:defRPr>
            </a:lvl1pPr>
            <a:lvl2pPr>
              <a:buClr>
                <a:schemeClr val="accent5">
                  <a:lumMod val="40000"/>
                  <a:lumOff val="60000"/>
                </a:schemeClr>
              </a:buClr>
              <a:defRPr sz="2000">
                <a:solidFill>
                  <a:srgbClr val="2C3D4F"/>
                </a:solidFill>
              </a:defRPr>
            </a:lvl2pPr>
            <a:lvl3pPr>
              <a:buClr>
                <a:schemeClr val="bg1">
                  <a:lumMod val="85000"/>
                </a:schemeClr>
              </a:buClr>
              <a:defRPr>
                <a:solidFill>
                  <a:srgbClr val="2C3D4F"/>
                </a:solidFill>
              </a:defRPr>
            </a:lvl3pPr>
          </a:lstStyle>
          <a:p>
            <a:pPr lvl="0"/>
            <a:r>
              <a:rPr lang="en-US" dirty="0"/>
              <a:t>Click to edit Master text styles</a:t>
            </a:r>
          </a:p>
          <a:p>
            <a:pPr lvl="1"/>
            <a:r>
              <a:rPr lang="en-US" dirty="0"/>
              <a:t>Second level</a:t>
            </a:r>
          </a:p>
        </p:txBody>
      </p:sp>
      <p:pic>
        <p:nvPicPr>
          <p:cNvPr id="13" name="Picture 12" descr="Logo, company name&#10;&#10;Description automatically generated">
            <a:extLst>
              <a:ext uri="{FF2B5EF4-FFF2-40B4-BE49-F238E27FC236}">
                <a16:creationId xmlns:a16="http://schemas.microsoft.com/office/drawing/2014/main" id="{403E0900-CEDC-4EFA-88FA-7DA7F556A4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2991" y="6135803"/>
            <a:ext cx="1399063" cy="597968"/>
          </a:xfrm>
          <a:prstGeom prst="rect">
            <a:avLst/>
          </a:prstGeom>
        </p:spPr>
      </p:pic>
    </p:spTree>
    <p:extLst>
      <p:ext uri="{BB962C8B-B14F-4D97-AF65-F5344CB8AC3E}">
        <p14:creationId xmlns:p14="http://schemas.microsoft.com/office/powerpoint/2010/main" val="291386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FA1974-934E-4ACC-8BDA-C54A34A736E5}"/>
              </a:ext>
            </a:extLst>
          </p:cNvPr>
          <p:cNvSpPr/>
          <p:nvPr userDrawn="1"/>
        </p:nvSpPr>
        <p:spPr>
          <a:xfrm>
            <a:off x="11556460" y="0"/>
            <a:ext cx="635540" cy="6858000"/>
          </a:xfrm>
          <a:prstGeom prst="rect">
            <a:avLst/>
          </a:prstGeom>
          <a:solidFill>
            <a:srgbClr val="067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E20D0-ECAD-4E63-A457-3797D55CDF98}"/>
              </a:ext>
            </a:extLst>
          </p:cNvPr>
          <p:cNvSpPr>
            <a:spLocks noGrp="1"/>
          </p:cNvSpPr>
          <p:nvPr>
            <p:ph type="title"/>
          </p:nvPr>
        </p:nvSpPr>
        <p:spPr>
          <a:xfrm>
            <a:off x="304799" y="239948"/>
            <a:ext cx="10385503" cy="11608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B50500E-3CEA-4B38-A623-69310FD4DB44}"/>
              </a:ext>
            </a:extLst>
          </p:cNvPr>
          <p:cNvSpPr>
            <a:spLocks noGrp="1"/>
          </p:cNvSpPr>
          <p:nvPr>
            <p:ph idx="1"/>
          </p:nvPr>
        </p:nvSpPr>
        <p:spPr>
          <a:xfrm>
            <a:off x="838200" y="1561171"/>
            <a:ext cx="9852102" cy="4176787"/>
          </a:xfrm>
        </p:spPr>
        <p:txBody>
          <a:bodyPr/>
          <a:lstStyle>
            <a:lvl1pPr marL="320040" indent="-320040">
              <a:buClr>
                <a:schemeClr val="accent4"/>
              </a:buClr>
              <a:buSzPct val="110000"/>
              <a:buFont typeface="Source Sans Pro Semibold" panose="020B0603030403020204" pitchFamily="34" charset="0"/>
              <a:buChar char="▸"/>
              <a:defRPr/>
            </a:lvl1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BB014A23-E91B-4842-8B49-F1894C8F4585}"/>
              </a:ext>
            </a:extLst>
          </p:cNvPr>
          <p:cNvSpPr>
            <a:spLocks noGrp="1"/>
          </p:cNvSpPr>
          <p:nvPr>
            <p:ph type="dt" sz="half" idx="10"/>
          </p:nvPr>
        </p:nvSpPr>
        <p:spPr>
          <a:xfrm>
            <a:off x="9351486" y="6345525"/>
            <a:ext cx="2031449" cy="365125"/>
          </a:xfrm>
        </p:spPr>
        <p:txBody>
          <a:bodyPr/>
          <a:lstStyle>
            <a:lvl1pPr algn="r">
              <a:defRPr sz="1000" b="0"/>
            </a:lvl1pPr>
          </a:lstStyle>
          <a:p>
            <a:fld id="{E18C3F3B-4F90-4C29-9EBF-F2651A3F26F1}" type="datetime4">
              <a:rPr lang="en-US" smtClean="0"/>
              <a:pPr/>
              <a:t>June 22, 2021</a:t>
            </a:fld>
            <a:endParaRPr lang="en-US" dirty="0">
              <a:solidFill>
                <a:schemeClr val="bg1">
                  <a:lumMod val="75000"/>
                </a:schemeClr>
              </a:solidFill>
            </a:endParaRPr>
          </a:p>
        </p:txBody>
      </p:sp>
      <p:sp>
        <p:nvSpPr>
          <p:cNvPr id="6" name="Slide Number Placeholder 5">
            <a:extLst>
              <a:ext uri="{FF2B5EF4-FFF2-40B4-BE49-F238E27FC236}">
                <a16:creationId xmlns:a16="http://schemas.microsoft.com/office/drawing/2014/main" id="{9BE47128-D278-4947-B5F1-C5D0D372EEAF}"/>
              </a:ext>
            </a:extLst>
          </p:cNvPr>
          <p:cNvSpPr>
            <a:spLocks noGrp="1"/>
          </p:cNvSpPr>
          <p:nvPr>
            <p:ph type="sldNum" sz="quarter" idx="12"/>
          </p:nvPr>
        </p:nvSpPr>
        <p:spPr>
          <a:xfrm>
            <a:off x="11556460" y="6345525"/>
            <a:ext cx="473412" cy="365125"/>
          </a:xfrm>
        </p:spPr>
        <p:txBody>
          <a:bodyPr/>
          <a:lstStyle>
            <a:lvl1pPr>
              <a:defRPr b="1">
                <a:solidFill>
                  <a:schemeClr val="bg1"/>
                </a:solidFill>
              </a:defRPr>
            </a:lvl1pPr>
          </a:lstStyle>
          <a:p>
            <a:fld id="{786E0B7A-D4FA-4778-BAC2-489658098A6C}" type="slidenum">
              <a:rPr lang="en-US" smtClean="0"/>
              <a:pPr/>
              <a:t>‹#›</a:t>
            </a:fld>
            <a:endParaRPr lang="en-US" dirty="0"/>
          </a:p>
        </p:txBody>
      </p:sp>
    </p:spTree>
    <p:extLst>
      <p:ext uri="{BB962C8B-B14F-4D97-AF65-F5344CB8AC3E}">
        <p14:creationId xmlns:p14="http://schemas.microsoft.com/office/powerpoint/2010/main" val="280187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45940-26BE-4DC2-B135-310D9752395F}"/>
              </a:ext>
            </a:extLst>
          </p:cNvPr>
          <p:cNvSpPr/>
          <p:nvPr userDrawn="1"/>
        </p:nvSpPr>
        <p:spPr>
          <a:xfrm>
            <a:off x="2405974" y="0"/>
            <a:ext cx="9786026" cy="6858000"/>
          </a:xfrm>
          <a:prstGeom prst="rect">
            <a:avLst/>
          </a:prstGeom>
          <a:solidFill>
            <a:srgbClr val="2C3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E20D0-ECAD-4E63-A457-3797D55CDF98}"/>
              </a:ext>
            </a:extLst>
          </p:cNvPr>
          <p:cNvSpPr>
            <a:spLocks noGrp="1"/>
          </p:cNvSpPr>
          <p:nvPr>
            <p:ph type="title"/>
          </p:nvPr>
        </p:nvSpPr>
        <p:spPr>
          <a:xfrm>
            <a:off x="3099880" y="314288"/>
            <a:ext cx="8429015" cy="116083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B50500E-3CEA-4B38-A623-69310FD4DB44}"/>
              </a:ext>
            </a:extLst>
          </p:cNvPr>
          <p:cNvSpPr>
            <a:spLocks noGrp="1"/>
          </p:cNvSpPr>
          <p:nvPr>
            <p:ph idx="1"/>
          </p:nvPr>
        </p:nvSpPr>
        <p:spPr>
          <a:xfrm>
            <a:off x="3099881" y="1788456"/>
            <a:ext cx="8429014" cy="4114800"/>
          </a:xfrm>
        </p:spPr>
        <p:txBody>
          <a:bodyPr/>
          <a:lstStyle>
            <a:lvl1pPr marL="320040" indent="-320040">
              <a:buClr>
                <a:schemeClr val="accent5">
                  <a:lumMod val="40000"/>
                  <a:lumOff val="60000"/>
                </a:schemeClr>
              </a:buClr>
              <a:buSzPct val="110000"/>
              <a:buFont typeface="Source Sans Pro Semibold" panose="020B0603030403020204" pitchFamily="34" charset="0"/>
              <a:buChar char="▸"/>
              <a:defRPr>
                <a:solidFill>
                  <a:schemeClr val="bg1"/>
                </a:solidFill>
                <a:latin typeface="+mn-lt"/>
              </a:defRPr>
            </a:lvl1pPr>
            <a:lvl2pPr>
              <a:buClr>
                <a:schemeClr val="accent5">
                  <a:lumMod val="40000"/>
                  <a:lumOff val="60000"/>
                </a:schemeClr>
              </a:buClr>
              <a:defRPr>
                <a:solidFill>
                  <a:schemeClr val="accent5">
                    <a:lumMod val="40000"/>
                    <a:lumOff val="60000"/>
                  </a:schemeClr>
                </a:solidFill>
              </a:defRPr>
            </a:lvl2pPr>
            <a:lvl3pPr>
              <a:buClr>
                <a:schemeClr val="bg1">
                  <a:lumMod val="85000"/>
                </a:schemeClr>
              </a:buClr>
              <a:defRPr>
                <a:solidFill>
                  <a:schemeClr val="bg1">
                    <a:lumMod val="8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BB014A23-E91B-4842-8B49-F1894C8F4585}"/>
              </a:ext>
            </a:extLst>
          </p:cNvPr>
          <p:cNvSpPr>
            <a:spLocks noGrp="1"/>
          </p:cNvSpPr>
          <p:nvPr>
            <p:ph type="dt" sz="half" idx="10"/>
          </p:nvPr>
        </p:nvSpPr>
        <p:spPr>
          <a:xfrm>
            <a:off x="9497446" y="6345525"/>
            <a:ext cx="2031449" cy="365125"/>
          </a:xfrm>
        </p:spPr>
        <p:txBody>
          <a:bodyPr/>
          <a:lstStyle>
            <a:lvl1pPr algn="r">
              <a:defRPr sz="1000">
                <a:solidFill>
                  <a:schemeClr val="bg1"/>
                </a:solidFill>
              </a:defRPr>
            </a:lvl1pPr>
          </a:lstStyle>
          <a:p>
            <a:fld id="{E18C3F3B-4F90-4C29-9EBF-F2651A3F26F1}" type="datetime4">
              <a:rPr lang="en-US" smtClean="0"/>
              <a:pPr/>
              <a:t>June 22, 2021</a:t>
            </a:fld>
            <a:endParaRPr lang="en-US" dirty="0"/>
          </a:p>
        </p:txBody>
      </p:sp>
      <p:sp>
        <p:nvSpPr>
          <p:cNvPr id="6" name="Slide Number Placeholder 5">
            <a:extLst>
              <a:ext uri="{FF2B5EF4-FFF2-40B4-BE49-F238E27FC236}">
                <a16:creationId xmlns:a16="http://schemas.microsoft.com/office/drawing/2014/main" id="{9BE47128-D278-4947-B5F1-C5D0D372EEAF}"/>
              </a:ext>
            </a:extLst>
          </p:cNvPr>
          <p:cNvSpPr>
            <a:spLocks noGrp="1"/>
          </p:cNvSpPr>
          <p:nvPr>
            <p:ph type="sldNum" sz="quarter" idx="12"/>
          </p:nvPr>
        </p:nvSpPr>
        <p:spPr>
          <a:xfrm>
            <a:off x="11556460" y="6345525"/>
            <a:ext cx="473412" cy="365125"/>
          </a:xfrm>
        </p:spPr>
        <p:txBody>
          <a:bodyPr/>
          <a:lstStyle>
            <a:lvl1pPr>
              <a:defRPr b="1">
                <a:solidFill>
                  <a:schemeClr val="bg1"/>
                </a:solidFill>
              </a:defRPr>
            </a:lvl1pPr>
          </a:lstStyle>
          <a:p>
            <a:fld id="{786E0B7A-D4FA-4778-BAC2-489658098A6C}" type="slidenum">
              <a:rPr lang="en-US" smtClean="0"/>
              <a:pPr/>
              <a:t>‹#›</a:t>
            </a:fld>
            <a:endParaRPr lang="en-US" dirty="0"/>
          </a:p>
        </p:txBody>
      </p:sp>
      <p:sp>
        <p:nvSpPr>
          <p:cNvPr id="10" name="Picture Placeholder 9">
            <a:extLst>
              <a:ext uri="{FF2B5EF4-FFF2-40B4-BE49-F238E27FC236}">
                <a16:creationId xmlns:a16="http://schemas.microsoft.com/office/drawing/2014/main" id="{2619BE0C-DAB4-4592-BB3C-5F1D203AD884}"/>
              </a:ext>
            </a:extLst>
          </p:cNvPr>
          <p:cNvSpPr>
            <a:spLocks noGrp="1"/>
          </p:cNvSpPr>
          <p:nvPr>
            <p:ph type="pic" sz="quarter" idx="13"/>
          </p:nvPr>
        </p:nvSpPr>
        <p:spPr>
          <a:xfrm>
            <a:off x="-69979" y="0"/>
            <a:ext cx="2405974" cy="5135563"/>
          </a:xfrm>
        </p:spPr>
        <p:txBody>
          <a:bodyPr/>
          <a:lstStyle/>
          <a:p>
            <a:endParaRPr lang="en-US" dirty="0"/>
          </a:p>
        </p:txBody>
      </p:sp>
      <p:pic>
        <p:nvPicPr>
          <p:cNvPr id="8" name="Picture 7" descr="A picture containing person, outdoor, grass, young&#10;&#10;Description automatically generated">
            <a:extLst>
              <a:ext uri="{FF2B5EF4-FFF2-40B4-BE49-F238E27FC236}">
                <a16:creationId xmlns:a16="http://schemas.microsoft.com/office/drawing/2014/main" id="{C194DC98-65BF-418F-96C5-6AE834BD34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91" r="33132"/>
          <a:stretch/>
        </p:blipFill>
        <p:spPr>
          <a:xfrm>
            <a:off x="0" y="0"/>
            <a:ext cx="2405974" cy="5135563"/>
          </a:xfrm>
          <a:prstGeom prst="rect">
            <a:avLst/>
          </a:prstGeom>
        </p:spPr>
      </p:pic>
    </p:spTree>
    <p:extLst>
      <p:ext uri="{BB962C8B-B14F-4D97-AF65-F5344CB8AC3E}">
        <p14:creationId xmlns:p14="http://schemas.microsoft.com/office/powerpoint/2010/main" val="1317498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45940-26BE-4DC2-B135-310D9752395F}"/>
              </a:ext>
            </a:extLst>
          </p:cNvPr>
          <p:cNvSpPr/>
          <p:nvPr userDrawn="1"/>
        </p:nvSpPr>
        <p:spPr>
          <a:xfrm>
            <a:off x="2405974" y="0"/>
            <a:ext cx="9786026" cy="6858000"/>
          </a:xfrm>
          <a:prstGeom prst="rect">
            <a:avLst/>
          </a:prstGeom>
          <a:solidFill>
            <a:srgbClr val="2C3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E20D0-ECAD-4E63-A457-3797D55CDF98}"/>
              </a:ext>
            </a:extLst>
          </p:cNvPr>
          <p:cNvSpPr>
            <a:spLocks noGrp="1"/>
          </p:cNvSpPr>
          <p:nvPr>
            <p:ph type="title"/>
          </p:nvPr>
        </p:nvSpPr>
        <p:spPr>
          <a:xfrm>
            <a:off x="3099880" y="314288"/>
            <a:ext cx="8429015" cy="116083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B50500E-3CEA-4B38-A623-69310FD4DB44}"/>
              </a:ext>
            </a:extLst>
          </p:cNvPr>
          <p:cNvSpPr>
            <a:spLocks noGrp="1"/>
          </p:cNvSpPr>
          <p:nvPr>
            <p:ph idx="1"/>
          </p:nvPr>
        </p:nvSpPr>
        <p:spPr>
          <a:xfrm>
            <a:off x="3099881" y="1788456"/>
            <a:ext cx="8429014" cy="4114800"/>
          </a:xfrm>
        </p:spPr>
        <p:txBody>
          <a:bodyPr/>
          <a:lstStyle>
            <a:lvl1pPr marL="320040" indent="-320040">
              <a:buClr>
                <a:schemeClr val="accent3"/>
              </a:buClr>
              <a:buSzPct val="110000"/>
              <a:buFont typeface="Source Sans Pro Semibold" panose="020B0603030403020204" pitchFamily="34" charset="0"/>
              <a:buChar char="▸"/>
              <a:defRPr>
                <a:solidFill>
                  <a:schemeClr val="bg1"/>
                </a:solidFill>
                <a:latin typeface="+mn-lt"/>
              </a:defRPr>
            </a:lvl1pPr>
            <a:lvl2pPr>
              <a:buClr>
                <a:schemeClr val="accent3"/>
              </a:buClr>
              <a:defRPr>
                <a:solidFill>
                  <a:schemeClr val="accent3"/>
                </a:solidFill>
              </a:defRPr>
            </a:lvl2pPr>
            <a:lvl3pPr>
              <a:buClr>
                <a:schemeClr val="bg1">
                  <a:lumMod val="85000"/>
                </a:schemeClr>
              </a:buClr>
              <a:defRPr>
                <a:solidFill>
                  <a:schemeClr val="bg1">
                    <a:lumMod val="8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BB014A23-E91B-4842-8B49-F1894C8F4585}"/>
              </a:ext>
            </a:extLst>
          </p:cNvPr>
          <p:cNvSpPr>
            <a:spLocks noGrp="1"/>
          </p:cNvSpPr>
          <p:nvPr>
            <p:ph type="dt" sz="half" idx="10"/>
          </p:nvPr>
        </p:nvSpPr>
        <p:spPr>
          <a:xfrm>
            <a:off x="9497446" y="6345525"/>
            <a:ext cx="2031449" cy="365125"/>
          </a:xfrm>
        </p:spPr>
        <p:txBody>
          <a:bodyPr/>
          <a:lstStyle>
            <a:lvl1pPr algn="r">
              <a:defRPr sz="1000">
                <a:solidFill>
                  <a:schemeClr val="bg1"/>
                </a:solidFill>
              </a:defRPr>
            </a:lvl1pPr>
          </a:lstStyle>
          <a:p>
            <a:fld id="{E18C3F3B-4F90-4C29-9EBF-F2651A3F26F1}" type="datetime4">
              <a:rPr lang="en-US" smtClean="0"/>
              <a:pPr/>
              <a:t>June 22, 2021</a:t>
            </a:fld>
            <a:endParaRPr lang="en-US" dirty="0"/>
          </a:p>
        </p:txBody>
      </p:sp>
      <p:sp>
        <p:nvSpPr>
          <p:cNvPr id="6" name="Slide Number Placeholder 5">
            <a:extLst>
              <a:ext uri="{FF2B5EF4-FFF2-40B4-BE49-F238E27FC236}">
                <a16:creationId xmlns:a16="http://schemas.microsoft.com/office/drawing/2014/main" id="{9BE47128-D278-4947-B5F1-C5D0D372EEAF}"/>
              </a:ext>
            </a:extLst>
          </p:cNvPr>
          <p:cNvSpPr>
            <a:spLocks noGrp="1"/>
          </p:cNvSpPr>
          <p:nvPr>
            <p:ph type="sldNum" sz="quarter" idx="12"/>
          </p:nvPr>
        </p:nvSpPr>
        <p:spPr>
          <a:xfrm>
            <a:off x="11556460" y="6345525"/>
            <a:ext cx="473412" cy="365125"/>
          </a:xfrm>
        </p:spPr>
        <p:txBody>
          <a:bodyPr/>
          <a:lstStyle>
            <a:lvl1pPr>
              <a:defRPr b="1">
                <a:solidFill>
                  <a:schemeClr val="bg1"/>
                </a:solidFill>
              </a:defRPr>
            </a:lvl1pPr>
          </a:lstStyle>
          <a:p>
            <a:fld id="{786E0B7A-D4FA-4778-BAC2-489658098A6C}" type="slidenum">
              <a:rPr lang="en-US" smtClean="0"/>
              <a:pPr/>
              <a:t>‹#›</a:t>
            </a:fld>
            <a:endParaRPr lang="en-US" dirty="0"/>
          </a:p>
        </p:txBody>
      </p:sp>
      <p:sp>
        <p:nvSpPr>
          <p:cNvPr id="10" name="Picture Placeholder 9">
            <a:extLst>
              <a:ext uri="{FF2B5EF4-FFF2-40B4-BE49-F238E27FC236}">
                <a16:creationId xmlns:a16="http://schemas.microsoft.com/office/drawing/2014/main" id="{2619BE0C-DAB4-4592-BB3C-5F1D203AD884}"/>
              </a:ext>
            </a:extLst>
          </p:cNvPr>
          <p:cNvSpPr>
            <a:spLocks noGrp="1"/>
          </p:cNvSpPr>
          <p:nvPr>
            <p:ph type="pic" sz="quarter" idx="13"/>
          </p:nvPr>
        </p:nvSpPr>
        <p:spPr>
          <a:xfrm>
            <a:off x="0" y="0"/>
            <a:ext cx="2405974" cy="5135563"/>
          </a:xfrm>
        </p:spPr>
        <p:txBody>
          <a:bodyPr/>
          <a:lstStyle/>
          <a:p>
            <a:endParaRPr lang="en-US"/>
          </a:p>
        </p:txBody>
      </p:sp>
      <p:pic>
        <p:nvPicPr>
          <p:cNvPr id="8" name="Picture 7" descr="A picture containing sky, water, outdoor, nature&#10;&#10;Description automatically generated">
            <a:extLst>
              <a:ext uri="{FF2B5EF4-FFF2-40B4-BE49-F238E27FC236}">
                <a16:creationId xmlns:a16="http://schemas.microsoft.com/office/drawing/2014/main" id="{D2C2B791-6542-4A39-8853-B51B104D5F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74" r="53889"/>
          <a:stretch/>
        </p:blipFill>
        <p:spPr>
          <a:xfrm>
            <a:off x="1" y="0"/>
            <a:ext cx="2405974" cy="5135563"/>
          </a:xfrm>
          <a:prstGeom prst="rect">
            <a:avLst/>
          </a:prstGeom>
        </p:spPr>
      </p:pic>
    </p:spTree>
    <p:extLst>
      <p:ext uri="{BB962C8B-B14F-4D97-AF65-F5344CB8AC3E}">
        <p14:creationId xmlns:p14="http://schemas.microsoft.com/office/powerpoint/2010/main" val="18817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4197A0-F9B9-43B6-9B01-6C80F225F655}"/>
              </a:ext>
            </a:extLst>
          </p:cNvPr>
          <p:cNvSpPr/>
          <p:nvPr userDrawn="1"/>
        </p:nvSpPr>
        <p:spPr>
          <a:xfrm>
            <a:off x="0" y="1367882"/>
            <a:ext cx="12192000" cy="4650295"/>
          </a:xfrm>
          <a:prstGeom prst="rect">
            <a:avLst/>
          </a:prstGeom>
          <a:solidFill>
            <a:srgbClr val="2C3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D6EF6-015C-461F-B04E-EB5AF0FEDE95}"/>
              </a:ext>
            </a:extLst>
          </p:cNvPr>
          <p:cNvSpPr>
            <a:spLocks noGrp="1"/>
          </p:cNvSpPr>
          <p:nvPr>
            <p:ph type="title"/>
          </p:nvPr>
        </p:nvSpPr>
        <p:spPr>
          <a:xfrm>
            <a:off x="831850" y="1"/>
            <a:ext cx="10515600" cy="3580972"/>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745C8D9-01FD-4F63-97D6-FE6F70FC8DF8}"/>
              </a:ext>
            </a:extLst>
          </p:cNvPr>
          <p:cNvSpPr>
            <a:spLocks noGrp="1"/>
          </p:cNvSpPr>
          <p:nvPr>
            <p:ph type="body" idx="1"/>
          </p:nvPr>
        </p:nvSpPr>
        <p:spPr>
          <a:xfrm>
            <a:off x="831850" y="3580972"/>
            <a:ext cx="10515600" cy="1191750"/>
          </a:xfrm>
          <a:noFill/>
        </p:spPr>
        <p:txBody>
          <a:bodyPr>
            <a:normAutofit/>
          </a:bodyPr>
          <a:lstStyle>
            <a:lvl1pPr marL="0" indent="0">
              <a:buNone/>
              <a:defRPr sz="3200" b="0">
                <a:solidFill>
                  <a:schemeClr val="accent5">
                    <a:lumMod val="40000"/>
                    <a:lumOff val="6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50348E2-E102-41F1-92C4-77A7FADBC0A7}"/>
              </a:ext>
            </a:extLst>
          </p:cNvPr>
          <p:cNvSpPr>
            <a:spLocks noGrp="1"/>
          </p:cNvSpPr>
          <p:nvPr>
            <p:ph type="dt" sz="half" idx="10"/>
          </p:nvPr>
        </p:nvSpPr>
        <p:spPr/>
        <p:txBody>
          <a:bodyPr/>
          <a:lstStyle>
            <a:lvl1pPr>
              <a:defRPr b="0"/>
            </a:lvl1pPr>
          </a:lstStyle>
          <a:p>
            <a:fld id="{CE6E490C-7E46-411E-A9A6-B606499B9444}" type="datetime4">
              <a:rPr lang="en-US" smtClean="0"/>
              <a:pPr/>
              <a:t>June 22, 2021</a:t>
            </a:fld>
            <a:endParaRPr lang="en-US" dirty="0"/>
          </a:p>
        </p:txBody>
      </p:sp>
      <p:sp>
        <p:nvSpPr>
          <p:cNvPr id="6" name="Slide Number Placeholder 5">
            <a:extLst>
              <a:ext uri="{FF2B5EF4-FFF2-40B4-BE49-F238E27FC236}">
                <a16:creationId xmlns:a16="http://schemas.microsoft.com/office/drawing/2014/main" id="{AE42B90A-5411-4713-9A43-E951273CB775}"/>
              </a:ext>
            </a:extLst>
          </p:cNvPr>
          <p:cNvSpPr>
            <a:spLocks noGrp="1"/>
          </p:cNvSpPr>
          <p:nvPr>
            <p:ph type="sldNum" sz="quarter" idx="12"/>
          </p:nvPr>
        </p:nvSpPr>
        <p:spPr/>
        <p:txBody>
          <a:bodyPr/>
          <a:lstStyle/>
          <a:p>
            <a:fld id="{786E0B7A-D4FA-4778-BAC2-489658098A6C}" type="slidenum">
              <a:rPr lang="en-US" smtClean="0"/>
              <a:t>‹#›</a:t>
            </a:fld>
            <a:endParaRPr lang="en-US"/>
          </a:p>
        </p:txBody>
      </p:sp>
      <p:pic>
        <p:nvPicPr>
          <p:cNvPr id="11" name="Picture 10">
            <a:extLst>
              <a:ext uri="{FF2B5EF4-FFF2-40B4-BE49-F238E27FC236}">
                <a16:creationId xmlns:a16="http://schemas.microsoft.com/office/drawing/2014/main" id="{7B042D22-204E-4F31-9120-4D1483B4BD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815" b="44225"/>
          <a:stretch/>
        </p:blipFill>
        <p:spPr>
          <a:xfrm>
            <a:off x="-6350" y="0"/>
            <a:ext cx="12192000" cy="1367881"/>
          </a:xfrm>
          <a:prstGeom prst="rect">
            <a:avLst/>
          </a:prstGeom>
        </p:spPr>
      </p:pic>
    </p:spTree>
    <p:extLst>
      <p:ext uri="{BB962C8B-B14F-4D97-AF65-F5344CB8AC3E}">
        <p14:creationId xmlns:p14="http://schemas.microsoft.com/office/powerpoint/2010/main" val="138591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215-BFCF-466A-91D1-5F79F6373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1728D-E3D1-48FC-9800-ADC7E3D0103D}"/>
              </a:ext>
            </a:extLst>
          </p:cNvPr>
          <p:cNvSpPr>
            <a:spLocks noGrp="1"/>
          </p:cNvSpPr>
          <p:nvPr>
            <p:ph sz="half" idx="1"/>
          </p:nvPr>
        </p:nvSpPr>
        <p:spPr>
          <a:xfrm>
            <a:off x="476277" y="1825625"/>
            <a:ext cx="5181600" cy="4025048"/>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0832771F-B194-479E-87E0-C69E1FE51441}"/>
              </a:ext>
            </a:extLst>
          </p:cNvPr>
          <p:cNvSpPr>
            <a:spLocks noGrp="1"/>
          </p:cNvSpPr>
          <p:nvPr>
            <p:ph sz="half" idx="2"/>
          </p:nvPr>
        </p:nvSpPr>
        <p:spPr>
          <a:xfrm>
            <a:off x="6319024" y="1825625"/>
            <a:ext cx="5181600" cy="4025048"/>
          </a:xfrm>
        </p:spPr>
        <p:txBody>
          <a:bodyPr/>
          <a:lstStyle/>
          <a:p>
            <a:pPr lvl="0"/>
            <a:r>
              <a:rPr lang="en-US" dirty="0"/>
              <a:t>Click to edit Master text styles</a:t>
            </a:r>
          </a:p>
          <a:p>
            <a:pPr lvl="1"/>
            <a:r>
              <a:rPr lang="en-US" dirty="0"/>
              <a:t>Second level</a:t>
            </a:r>
          </a:p>
        </p:txBody>
      </p:sp>
      <p:sp>
        <p:nvSpPr>
          <p:cNvPr id="5" name="Date Placeholder 4">
            <a:extLst>
              <a:ext uri="{FF2B5EF4-FFF2-40B4-BE49-F238E27FC236}">
                <a16:creationId xmlns:a16="http://schemas.microsoft.com/office/drawing/2014/main" id="{839E2F9D-8A44-40F9-8DFA-496677CAFF63}"/>
              </a:ext>
            </a:extLst>
          </p:cNvPr>
          <p:cNvSpPr>
            <a:spLocks noGrp="1"/>
          </p:cNvSpPr>
          <p:nvPr>
            <p:ph type="dt" sz="half" idx="10"/>
          </p:nvPr>
        </p:nvSpPr>
        <p:spPr/>
        <p:txBody>
          <a:bodyPr/>
          <a:lstStyle>
            <a:lvl1pPr>
              <a:defRPr b="0"/>
            </a:lvl1pPr>
          </a:lstStyle>
          <a:p>
            <a:fld id="{A849C892-7519-453A-A61C-E0812EB2C6C2}" type="datetime4">
              <a:rPr lang="en-US" smtClean="0"/>
              <a:pPr/>
              <a:t>June 22, 2021</a:t>
            </a:fld>
            <a:endParaRPr lang="en-US" dirty="0"/>
          </a:p>
        </p:txBody>
      </p:sp>
      <p:sp>
        <p:nvSpPr>
          <p:cNvPr id="7" name="Slide Number Placeholder 6">
            <a:extLst>
              <a:ext uri="{FF2B5EF4-FFF2-40B4-BE49-F238E27FC236}">
                <a16:creationId xmlns:a16="http://schemas.microsoft.com/office/drawing/2014/main" id="{30A27985-F981-42BF-9601-2BD75A62C9CC}"/>
              </a:ext>
            </a:extLst>
          </p:cNvPr>
          <p:cNvSpPr>
            <a:spLocks noGrp="1"/>
          </p:cNvSpPr>
          <p:nvPr>
            <p:ph type="sldNum" sz="quarter" idx="12"/>
          </p:nvPr>
        </p:nvSpPr>
        <p:spPr/>
        <p:txBody>
          <a:bodyPr/>
          <a:lstStyle/>
          <a:p>
            <a:fld id="{786E0B7A-D4FA-4778-BAC2-489658098A6C}" type="slidenum">
              <a:rPr lang="en-US" smtClean="0"/>
              <a:t>‹#›</a:t>
            </a:fld>
            <a:endParaRPr lang="en-US"/>
          </a:p>
        </p:txBody>
      </p:sp>
    </p:spTree>
    <p:extLst>
      <p:ext uri="{BB962C8B-B14F-4D97-AF65-F5344CB8AC3E}">
        <p14:creationId xmlns:p14="http://schemas.microsoft.com/office/powerpoint/2010/main" val="46327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57E5-61D0-494A-A168-25FC8FD0B21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166BD38-CAF4-45BB-9DA5-B32313427257}"/>
              </a:ext>
            </a:extLst>
          </p:cNvPr>
          <p:cNvSpPr>
            <a:spLocks noGrp="1"/>
          </p:cNvSpPr>
          <p:nvPr>
            <p:ph type="dt" sz="half" idx="10"/>
          </p:nvPr>
        </p:nvSpPr>
        <p:spPr>
          <a:xfrm>
            <a:off x="9525011" y="6345525"/>
            <a:ext cx="2031449" cy="365125"/>
          </a:xfrm>
        </p:spPr>
        <p:txBody>
          <a:bodyPr/>
          <a:lstStyle>
            <a:lvl1pPr>
              <a:defRPr b="0"/>
            </a:lvl1pPr>
          </a:lstStyle>
          <a:p>
            <a:fld id="{394F8BF8-FAA5-4B2B-B3BB-A0490493CC93}" type="datetime4">
              <a:rPr lang="en-US" smtClean="0"/>
              <a:pPr/>
              <a:t>June 22, 2021</a:t>
            </a:fld>
            <a:endParaRPr lang="en-US" dirty="0"/>
          </a:p>
        </p:txBody>
      </p:sp>
      <p:sp>
        <p:nvSpPr>
          <p:cNvPr id="5" name="Slide Number Placeholder 4">
            <a:extLst>
              <a:ext uri="{FF2B5EF4-FFF2-40B4-BE49-F238E27FC236}">
                <a16:creationId xmlns:a16="http://schemas.microsoft.com/office/drawing/2014/main" id="{B028B378-06F3-43A9-BD01-0088043C3472}"/>
              </a:ext>
            </a:extLst>
          </p:cNvPr>
          <p:cNvSpPr>
            <a:spLocks noGrp="1"/>
          </p:cNvSpPr>
          <p:nvPr>
            <p:ph type="sldNum" sz="quarter" idx="12"/>
          </p:nvPr>
        </p:nvSpPr>
        <p:spPr>
          <a:xfrm>
            <a:off x="11556460" y="6345525"/>
            <a:ext cx="447472" cy="365125"/>
          </a:xfrm>
        </p:spPr>
        <p:txBody>
          <a:bodyPr/>
          <a:lstStyle/>
          <a:p>
            <a:fld id="{786E0B7A-D4FA-4778-BAC2-489658098A6C}" type="slidenum">
              <a:rPr lang="en-US" smtClean="0"/>
              <a:t>‹#›</a:t>
            </a:fld>
            <a:endParaRPr lang="en-US"/>
          </a:p>
        </p:txBody>
      </p:sp>
    </p:spTree>
    <p:extLst>
      <p:ext uri="{BB962C8B-B14F-4D97-AF65-F5344CB8AC3E}">
        <p14:creationId xmlns:p14="http://schemas.microsoft.com/office/powerpoint/2010/main" val="248028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94F66D57-0116-41EE-B91F-35EC5E945A4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722" y="6135803"/>
            <a:ext cx="1399063" cy="597968"/>
          </a:xfrm>
          <a:prstGeom prst="rect">
            <a:avLst/>
          </a:prstGeom>
        </p:spPr>
      </p:pic>
      <p:sp>
        <p:nvSpPr>
          <p:cNvPr id="2" name="Title Placeholder 1">
            <a:extLst>
              <a:ext uri="{FF2B5EF4-FFF2-40B4-BE49-F238E27FC236}">
                <a16:creationId xmlns:a16="http://schemas.microsoft.com/office/drawing/2014/main" id="{6DF151BA-E189-4FE4-B620-931C6BA7EF2F}"/>
              </a:ext>
            </a:extLst>
          </p:cNvPr>
          <p:cNvSpPr>
            <a:spLocks noGrp="1"/>
          </p:cNvSpPr>
          <p:nvPr>
            <p:ph type="title"/>
          </p:nvPr>
        </p:nvSpPr>
        <p:spPr>
          <a:xfrm>
            <a:off x="304799" y="239948"/>
            <a:ext cx="11433313" cy="11608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A93B457-FCE3-4EE4-8FC4-B9898BB50D85}"/>
              </a:ext>
            </a:extLst>
          </p:cNvPr>
          <p:cNvSpPr>
            <a:spLocks noGrp="1"/>
          </p:cNvSpPr>
          <p:nvPr>
            <p:ph type="body" idx="1"/>
          </p:nvPr>
        </p:nvSpPr>
        <p:spPr>
          <a:xfrm>
            <a:off x="838200" y="1563624"/>
            <a:ext cx="10515600" cy="41990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8DC0A70A-3F3E-4C3D-87F7-9E21DDF6B580}"/>
              </a:ext>
            </a:extLst>
          </p:cNvPr>
          <p:cNvSpPr>
            <a:spLocks noGrp="1"/>
          </p:cNvSpPr>
          <p:nvPr>
            <p:ph type="dt" sz="half" idx="2"/>
          </p:nvPr>
        </p:nvSpPr>
        <p:spPr>
          <a:xfrm>
            <a:off x="9352089" y="6345525"/>
            <a:ext cx="2103931" cy="365125"/>
          </a:xfrm>
          <a:prstGeom prst="rect">
            <a:avLst/>
          </a:prstGeom>
        </p:spPr>
        <p:txBody>
          <a:bodyPr vert="horz" lIns="91440" tIns="45720" rIns="91440" bIns="45720" rtlCol="0" anchor="ctr"/>
          <a:lstStyle>
            <a:lvl1pPr algn="r">
              <a:defRPr sz="1000" b="0">
                <a:solidFill>
                  <a:schemeClr val="tx2"/>
                </a:solidFill>
              </a:defRPr>
            </a:lvl1pPr>
          </a:lstStyle>
          <a:p>
            <a:fld id="{670C9E42-DD42-46D0-931E-0AA0BA204F42}" type="datetime4">
              <a:rPr lang="en-US" smtClean="0"/>
              <a:pPr/>
              <a:t>June 22, 2021</a:t>
            </a:fld>
            <a:endParaRPr lang="en-US" dirty="0"/>
          </a:p>
        </p:txBody>
      </p:sp>
      <p:sp>
        <p:nvSpPr>
          <p:cNvPr id="6" name="Slide Number Placeholder 5">
            <a:extLst>
              <a:ext uri="{FF2B5EF4-FFF2-40B4-BE49-F238E27FC236}">
                <a16:creationId xmlns:a16="http://schemas.microsoft.com/office/drawing/2014/main" id="{F6A38123-DD2F-4C4C-A7E2-66DBDF24633D}"/>
              </a:ext>
            </a:extLst>
          </p:cNvPr>
          <p:cNvSpPr>
            <a:spLocks noGrp="1"/>
          </p:cNvSpPr>
          <p:nvPr>
            <p:ph type="sldNum" sz="quarter" idx="4"/>
          </p:nvPr>
        </p:nvSpPr>
        <p:spPr>
          <a:xfrm>
            <a:off x="11500624" y="6345525"/>
            <a:ext cx="430198" cy="365125"/>
          </a:xfrm>
          <a:prstGeom prst="rect">
            <a:avLst/>
          </a:prstGeom>
        </p:spPr>
        <p:txBody>
          <a:bodyPr vert="horz" lIns="91440" tIns="45720" rIns="91440" bIns="45720" rtlCol="0" anchor="ctr"/>
          <a:lstStyle>
            <a:lvl1pPr algn="r">
              <a:defRPr sz="1000" b="1">
                <a:solidFill>
                  <a:schemeClr val="accent4">
                    <a:lumMod val="75000"/>
                  </a:schemeClr>
                </a:solidFill>
              </a:defRPr>
            </a:lvl1pPr>
          </a:lstStyle>
          <a:p>
            <a:fld id="{786E0B7A-D4FA-4778-BAC2-489658098A6C}" type="slidenum">
              <a:rPr lang="en-US" smtClean="0"/>
              <a:pPr/>
              <a:t>‹#›</a:t>
            </a:fld>
            <a:endParaRPr lang="en-US" dirty="0"/>
          </a:p>
        </p:txBody>
      </p:sp>
    </p:spTree>
    <p:extLst>
      <p:ext uri="{BB962C8B-B14F-4D97-AF65-F5344CB8AC3E}">
        <p14:creationId xmlns:p14="http://schemas.microsoft.com/office/powerpoint/2010/main" val="3085803952"/>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8" r:id="rId3"/>
    <p:sldLayoutId id="2147483666" r:id="rId4"/>
    <p:sldLayoutId id="2147483664" r:id="rId5"/>
    <p:sldLayoutId id="2147483665" r:id="rId6"/>
    <p:sldLayoutId id="2147483651" r:id="rId7"/>
    <p:sldLayoutId id="2147483652" r:id="rId8"/>
    <p:sldLayoutId id="2147483654" r:id="rId9"/>
    <p:sldLayoutId id="2147483667" r:id="rId10"/>
  </p:sldLayoutIdLst>
  <p:hf hdr="0" ft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20040" indent="-320040" algn="l" defTabSz="914400" rtl="0" eaLnBrk="1" latinLnBrk="0" hangingPunct="1">
        <a:lnSpc>
          <a:spcPct val="90000"/>
        </a:lnSpc>
        <a:spcBef>
          <a:spcPts val="1000"/>
        </a:spcBef>
        <a:spcAft>
          <a:spcPts val="600"/>
        </a:spcAft>
        <a:buClr>
          <a:schemeClr val="accent4"/>
        </a:buClr>
        <a:buSzPct val="110000"/>
        <a:buFont typeface="Source Sans Pro Semibold" panose="020B0603030403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4">
            <a:lumMod val="75000"/>
          </a:schemeClr>
        </a:buClr>
        <a:buFont typeface="Source Sans Pro" panose="020B0503030403020204" pitchFamily="34" charset="0"/>
        <a:buChar char="−"/>
        <a:defRPr sz="2400"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Source Sans Pro" panose="020B0503030403020204" pitchFamily="34" charset="0"/>
        <a:buChar char="−"/>
        <a:defRPr sz="2000" i="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58AA660-E168-4DB2-BC5F-038BF86AD6B5}"/>
              </a:ext>
            </a:extLst>
          </p:cNvPr>
          <p:cNvSpPr>
            <a:spLocks noGrp="1"/>
          </p:cNvSpPr>
          <p:nvPr>
            <p:ph type="subTitle" idx="1"/>
          </p:nvPr>
        </p:nvSpPr>
        <p:spPr>
          <a:xfrm>
            <a:off x="4605291" y="5377517"/>
            <a:ext cx="7028990" cy="591208"/>
          </a:xfrm>
        </p:spPr>
        <p:txBody>
          <a:bodyPr/>
          <a:lstStyle/>
          <a:p>
            <a:r>
              <a:rPr lang="en-US" dirty="0">
                <a:solidFill>
                  <a:schemeClr val="tx1"/>
                </a:solidFill>
              </a:rPr>
              <a:t>Planning Commission/City Council Workshop</a:t>
            </a:r>
          </a:p>
        </p:txBody>
      </p:sp>
      <p:sp>
        <p:nvSpPr>
          <p:cNvPr id="3" name="Title 2">
            <a:extLst>
              <a:ext uri="{FF2B5EF4-FFF2-40B4-BE49-F238E27FC236}">
                <a16:creationId xmlns:a16="http://schemas.microsoft.com/office/drawing/2014/main" id="{C727300F-BC87-4272-9DF0-4734C395E29E}"/>
              </a:ext>
            </a:extLst>
          </p:cNvPr>
          <p:cNvSpPr>
            <a:spLocks noGrp="1"/>
          </p:cNvSpPr>
          <p:nvPr>
            <p:ph type="ctrTitle"/>
          </p:nvPr>
        </p:nvSpPr>
        <p:spPr>
          <a:xfrm>
            <a:off x="4605291" y="4370967"/>
            <a:ext cx="7028990" cy="804762"/>
          </a:xfrm>
        </p:spPr>
        <p:txBody>
          <a:bodyPr>
            <a:normAutofit fontScale="90000"/>
          </a:bodyPr>
          <a:lstStyle/>
          <a:p>
            <a:r>
              <a:rPr lang="en-US" dirty="0"/>
              <a:t>White Salmon Comprehensive Plan Update</a:t>
            </a:r>
          </a:p>
        </p:txBody>
      </p:sp>
      <p:sp>
        <p:nvSpPr>
          <p:cNvPr id="4" name="Text Placeholder 3">
            <a:extLst>
              <a:ext uri="{FF2B5EF4-FFF2-40B4-BE49-F238E27FC236}">
                <a16:creationId xmlns:a16="http://schemas.microsoft.com/office/drawing/2014/main" id="{47D6474D-8DA6-47C7-8426-627333EE5E63}"/>
              </a:ext>
            </a:extLst>
          </p:cNvPr>
          <p:cNvSpPr>
            <a:spLocks noGrp="1"/>
          </p:cNvSpPr>
          <p:nvPr>
            <p:ph type="body" sz="quarter" idx="10"/>
          </p:nvPr>
        </p:nvSpPr>
        <p:spPr>
          <a:xfrm>
            <a:off x="138896" y="6061351"/>
            <a:ext cx="3861604" cy="796649"/>
          </a:xfrm>
        </p:spPr>
        <p:txBody>
          <a:bodyPr>
            <a:normAutofit/>
          </a:bodyPr>
          <a:lstStyle/>
          <a:p>
            <a:r>
              <a:rPr lang="en-US" sz="2000" dirty="0">
                <a:latin typeface="+mj-lt"/>
              </a:rPr>
              <a:t>Scott Keillor &amp; Ethan Spoo, WSP</a:t>
            </a:r>
          </a:p>
          <a:p>
            <a:endParaRPr lang="en-US" dirty="0"/>
          </a:p>
        </p:txBody>
      </p:sp>
    </p:spTree>
    <p:extLst>
      <p:ext uri="{BB962C8B-B14F-4D97-AF65-F5344CB8AC3E}">
        <p14:creationId xmlns:p14="http://schemas.microsoft.com/office/powerpoint/2010/main" val="601181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a:xfrm>
            <a:off x="3099879" y="80917"/>
            <a:ext cx="9429547" cy="1160835"/>
          </a:xfrm>
        </p:spPr>
        <p:txBody>
          <a:bodyPr>
            <a:normAutofit/>
          </a:bodyPr>
          <a:lstStyle/>
          <a:p>
            <a:r>
              <a:rPr lang="en-US" dirty="0"/>
              <a:t>Economic Development Goals</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79" y="1371599"/>
            <a:ext cx="8530145" cy="4973925"/>
          </a:xfrm>
        </p:spPr>
        <p:txBody>
          <a:bodyPr>
            <a:normAutofit fontScale="85000" lnSpcReduction="20000"/>
          </a:bodyPr>
          <a:lstStyle/>
          <a:p>
            <a:r>
              <a:rPr lang="en-US" i="1" dirty="0"/>
              <a:t>Goal EC-1. </a:t>
            </a:r>
            <a:r>
              <a:rPr lang="en-US" dirty="0"/>
              <a:t>Create a distinctive downtown along Jewett Boulevard that is an attractive place to walk, dine, shop, and gather.</a:t>
            </a:r>
          </a:p>
          <a:p>
            <a:r>
              <a:rPr lang="en-US" i="1" dirty="0"/>
              <a:t>Goal EC-2. </a:t>
            </a:r>
            <a:r>
              <a:rPr lang="en-US" dirty="0"/>
              <a:t>Support and expand on a robust tourism industry by capitalizing on the scenic beauty and close proximity to recreational opportunities that White Salmon offers.</a:t>
            </a:r>
          </a:p>
          <a:p>
            <a:r>
              <a:rPr lang="en-US" i="1" dirty="0"/>
              <a:t>Goal EC-3. </a:t>
            </a:r>
            <a:r>
              <a:rPr lang="en-US" dirty="0"/>
              <a:t>Create an environment that is supportive of existing businesses and does not create unnecessary barriers for their growth.</a:t>
            </a:r>
          </a:p>
          <a:p>
            <a:r>
              <a:rPr lang="en-US" i="1" dirty="0"/>
              <a:t>Goal EC-4. </a:t>
            </a:r>
            <a:r>
              <a:rPr lang="en-US" dirty="0"/>
              <a:t>Attract, plan for, and support new businesses and industries in White Salmon.</a:t>
            </a:r>
          </a:p>
          <a:p>
            <a:r>
              <a:rPr lang="en-US" i="1" dirty="0"/>
              <a:t>Goal EC-5. </a:t>
            </a:r>
            <a:r>
              <a:rPr lang="en-US" dirty="0"/>
              <a:t>Work with regional economic development partners to foster workforce development programs that support local businesses and provide residents with the training they need to work in family-wage industries.</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10</a:t>
            </a:fld>
            <a:endParaRPr lang="en-US" dirty="0"/>
          </a:p>
        </p:txBody>
      </p:sp>
      <p:pic>
        <p:nvPicPr>
          <p:cNvPr id="3" name="Picture Placeholder 2" descr="A picture containing text, tree, outdoor&#10;&#10;Description automatically generated">
            <a:extLst>
              <a:ext uri="{FF2B5EF4-FFF2-40B4-BE49-F238E27FC236}">
                <a16:creationId xmlns:a16="http://schemas.microsoft.com/office/drawing/2014/main" id="{27F555E5-D777-4476-9DB8-2329E478DA5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758" b="18758"/>
          <a:stretch>
            <a:fillRect/>
          </a:stretch>
        </p:blipFill>
        <p:spPr>
          <a:xfrm rot="5400000">
            <a:off x="-1412479" y="1413273"/>
            <a:ext cx="5233195" cy="2406650"/>
          </a:xfrm>
        </p:spPr>
      </p:pic>
      <p:sp>
        <p:nvSpPr>
          <p:cNvPr id="9" name="Date Placeholder 3">
            <a:extLst>
              <a:ext uri="{FF2B5EF4-FFF2-40B4-BE49-F238E27FC236}">
                <a16:creationId xmlns:a16="http://schemas.microsoft.com/office/drawing/2014/main" id="{5051D84C-6BCA-40C1-B897-DDAC3A799045}"/>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1212108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a:xfrm>
            <a:off x="3099880" y="210764"/>
            <a:ext cx="8429015" cy="1160835"/>
          </a:xfrm>
        </p:spPr>
        <p:txBody>
          <a:bodyPr>
            <a:normAutofit fontScale="90000"/>
          </a:bodyPr>
          <a:lstStyle/>
          <a:p>
            <a:r>
              <a:rPr lang="en-US" dirty="0"/>
              <a:t>Environment and Critical Areas Goals</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79" y="1554162"/>
            <a:ext cx="8587295" cy="4973925"/>
          </a:xfrm>
        </p:spPr>
        <p:txBody>
          <a:bodyPr>
            <a:normAutofit fontScale="92500" lnSpcReduction="20000"/>
          </a:bodyPr>
          <a:lstStyle/>
          <a:p>
            <a:r>
              <a:rPr lang="en-US" i="1" dirty="0"/>
              <a:t>Goal E/CA-1. </a:t>
            </a:r>
            <a:r>
              <a:rPr lang="en-US" dirty="0"/>
              <a:t>Protect, maintain, and improve the environmental quality of White Salmon.</a:t>
            </a:r>
          </a:p>
          <a:p>
            <a:r>
              <a:rPr lang="en-US" i="1" dirty="0"/>
              <a:t>Goal E/CA-2. </a:t>
            </a:r>
            <a:r>
              <a:rPr lang="en-US" dirty="0"/>
              <a:t>Identify, protect, restore, and enhance White Salmon’s critical areas to preserve their social and ecological functions, ensure public safety, and prevent loss of private property.</a:t>
            </a:r>
          </a:p>
          <a:p>
            <a:r>
              <a:rPr lang="en-US" i="1" dirty="0"/>
              <a:t>Goal E/CA-3. </a:t>
            </a:r>
            <a:r>
              <a:rPr lang="en-US" dirty="0"/>
              <a:t>Reduce hazard fuels throughout the City and its Urban Exempt Area to a level that supports fire departments to prevent injury or death to people and to reduce property damage.</a:t>
            </a:r>
          </a:p>
          <a:p>
            <a:r>
              <a:rPr lang="en-US" i="1" dirty="0"/>
              <a:t>Goal E/CA-4. </a:t>
            </a:r>
            <a:r>
              <a:rPr lang="en-US" dirty="0"/>
              <a:t>Address climate change by working towards reducing greenhouse gas emissions, increasing energy efficiency, and improving infrastructure resiliency in White Salmon.</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11</a:t>
            </a:fld>
            <a:endParaRPr lang="en-US" dirty="0"/>
          </a:p>
        </p:txBody>
      </p:sp>
      <p:sp>
        <p:nvSpPr>
          <p:cNvPr id="6" name="Date Placeholder 3">
            <a:extLst>
              <a:ext uri="{FF2B5EF4-FFF2-40B4-BE49-F238E27FC236}">
                <a16:creationId xmlns:a16="http://schemas.microsoft.com/office/drawing/2014/main" id="{408C49EC-AA14-4396-9CC3-B756418FCFC8}"/>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4153482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p:txBody>
          <a:bodyPr/>
          <a:lstStyle/>
          <a:p>
            <a:r>
              <a:rPr lang="en-US" dirty="0"/>
              <a:t>Transportation Goals</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80" y="1371600"/>
            <a:ext cx="8429014" cy="4114800"/>
          </a:xfrm>
        </p:spPr>
        <p:txBody>
          <a:bodyPr/>
          <a:lstStyle/>
          <a:p>
            <a:r>
              <a:rPr lang="en-US" i="1" dirty="0"/>
              <a:t>Goal T-1. </a:t>
            </a:r>
            <a:r>
              <a:rPr lang="en-US" dirty="0"/>
              <a:t>To provide a safe, efficient, and economic transportation network.</a:t>
            </a:r>
          </a:p>
          <a:p>
            <a:r>
              <a:rPr lang="en-US" i="1" dirty="0"/>
              <a:t>Goal T-2. </a:t>
            </a:r>
            <a:r>
              <a:rPr lang="en-US" dirty="0"/>
              <a:t>To provide safe pedestrian walkways and bicycle routes while maintaining arterial commercial and residential access via public streets.</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12</a:t>
            </a:fld>
            <a:endParaRPr lang="en-US" dirty="0"/>
          </a:p>
        </p:txBody>
      </p:sp>
      <p:pic>
        <p:nvPicPr>
          <p:cNvPr id="12" name="Picture Placeholder 11" descr="A picture containing text, road, outdoor, street&#10;&#10;Description automatically generated">
            <a:extLst>
              <a:ext uri="{FF2B5EF4-FFF2-40B4-BE49-F238E27FC236}">
                <a16:creationId xmlns:a16="http://schemas.microsoft.com/office/drawing/2014/main" id="{8E70BBF0-4D91-429E-BF4D-C2FF010FD91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463" r="25463"/>
          <a:stretch>
            <a:fillRect/>
          </a:stretch>
        </p:blipFill>
        <p:spPr/>
      </p:pic>
      <p:sp>
        <p:nvSpPr>
          <p:cNvPr id="13" name="Date Placeholder 3">
            <a:extLst>
              <a:ext uri="{FF2B5EF4-FFF2-40B4-BE49-F238E27FC236}">
                <a16:creationId xmlns:a16="http://schemas.microsoft.com/office/drawing/2014/main" id="{605D3791-947C-4981-A399-92707D58610D}"/>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775068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p:txBody>
          <a:bodyPr/>
          <a:lstStyle/>
          <a:p>
            <a:r>
              <a:rPr lang="en-US" dirty="0"/>
              <a:t>Public Facilities and Services Goal</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81" y="1475123"/>
            <a:ext cx="8429014" cy="4114800"/>
          </a:xfrm>
        </p:spPr>
        <p:txBody>
          <a:bodyPr/>
          <a:lstStyle/>
          <a:p>
            <a:r>
              <a:rPr lang="en-US" i="1" dirty="0"/>
              <a:t>Goal PF-1. </a:t>
            </a:r>
            <a:r>
              <a:rPr lang="en-US" dirty="0"/>
              <a:t>To maintain a balance between growth and services.</a:t>
            </a:r>
          </a:p>
          <a:p>
            <a:endParaRPr lang="en-US" dirty="0"/>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13</a:t>
            </a:fld>
            <a:endParaRPr lang="en-US" dirty="0"/>
          </a:p>
        </p:txBody>
      </p:sp>
      <p:pic>
        <p:nvPicPr>
          <p:cNvPr id="12" name="Picture Placeholder 11">
            <a:extLst>
              <a:ext uri="{FF2B5EF4-FFF2-40B4-BE49-F238E27FC236}">
                <a16:creationId xmlns:a16="http://schemas.microsoft.com/office/drawing/2014/main" id="{C3A80929-D454-435F-B0FD-82360B5C06B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68" r="16068"/>
          <a:stretch>
            <a:fillRect/>
          </a:stretch>
        </p:blipFill>
        <p:spPr/>
      </p:pic>
      <p:sp>
        <p:nvSpPr>
          <p:cNvPr id="13" name="Date Placeholder 3">
            <a:extLst>
              <a:ext uri="{FF2B5EF4-FFF2-40B4-BE49-F238E27FC236}">
                <a16:creationId xmlns:a16="http://schemas.microsoft.com/office/drawing/2014/main" id="{9C2CBB0E-FA9D-4818-978B-339F0933403C}"/>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141030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a:xfrm>
            <a:off x="3099880" y="227202"/>
            <a:ext cx="8429015" cy="1160835"/>
          </a:xfrm>
        </p:spPr>
        <p:txBody>
          <a:bodyPr>
            <a:normAutofit/>
          </a:bodyPr>
          <a:lstStyle/>
          <a:p>
            <a:r>
              <a:rPr lang="en-US" dirty="0"/>
              <a:t>Land Use and Urbanization Goals</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81" y="1388037"/>
            <a:ext cx="8429014" cy="4698796"/>
          </a:xfrm>
        </p:spPr>
        <p:txBody>
          <a:bodyPr>
            <a:normAutofit fontScale="92500" lnSpcReduction="10000"/>
          </a:bodyPr>
          <a:lstStyle/>
          <a:p>
            <a:r>
              <a:rPr lang="en-US" sz="2600" i="1" dirty="0">
                <a:solidFill>
                  <a:schemeClr val="bg1"/>
                </a:solidFill>
              </a:rPr>
              <a:t>Goal LU-1. </a:t>
            </a:r>
            <a:r>
              <a:rPr lang="en-US" sz="2600" dirty="0">
                <a:solidFill>
                  <a:schemeClr val="bg1"/>
                </a:solidFill>
              </a:rPr>
              <a:t>Establish and maintain a land use pattern that accommodates the current and future needs of the City and provides housing and employment choices that are cohesive with the community’s vision. </a:t>
            </a:r>
          </a:p>
          <a:p>
            <a:r>
              <a:rPr lang="en-US" sz="2600" i="1" dirty="0">
                <a:solidFill>
                  <a:schemeClr val="bg1"/>
                </a:solidFill>
              </a:rPr>
              <a:t>Goal LU-2. </a:t>
            </a:r>
            <a:r>
              <a:rPr lang="en-US" sz="2600" dirty="0">
                <a:solidFill>
                  <a:schemeClr val="bg1"/>
                </a:solidFill>
              </a:rPr>
              <a:t>Collaborate with Klickitat County on land use planning for the Urban Exempt Area, ensuring a common vision for development, orderly land division and infrastructure provision, and the ability to accommodate future residential and employment needs. </a:t>
            </a:r>
          </a:p>
          <a:p>
            <a:r>
              <a:rPr lang="en-US" sz="2600" i="1" dirty="0">
                <a:solidFill>
                  <a:schemeClr val="bg1"/>
                </a:solidFill>
              </a:rPr>
              <a:t>Goal LU-3. </a:t>
            </a:r>
            <a:r>
              <a:rPr lang="en-US" sz="2600" dirty="0">
                <a:solidFill>
                  <a:schemeClr val="bg1"/>
                </a:solidFill>
              </a:rPr>
              <a:t>Establish and maintain design and aesthetic standards that preserve and enhance White Salmon’s “sense of place,” ensuring an objective level of site and building design and construction quality without eliminating or overly limiting creativity and flexibility.</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14</a:t>
            </a:fld>
            <a:endParaRPr lang="en-US" dirty="0"/>
          </a:p>
        </p:txBody>
      </p:sp>
      <p:pic>
        <p:nvPicPr>
          <p:cNvPr id="3" name="Picture Placeholder 2">
            <a:extLst>
              <a:ext uri="{FF2B5EF4-FFF2-40B4-BE49-F238E27FC236}">
                <a16:creationId xmlns:a16="http://schemas.microsoft.com/office/drawing/2014/main" id="{34DCDF97-7734-4013-B479-45EC57C430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758" b="18758"/>
          <a:stretch>
            <a:fillRect/>
          </a:stretch>
        </p:blipFill>
        <p:spPr>
          <a:xfrm rot="5400000">
            <a:off x="-1412479" y="1413273"/>
            <a:ext cx="5233195" cy="2406650"/>
          </a:xfrm>
        </p:spPr>
      </p:pic>
      <p:sp>
        <p:nvSpPr>
          <p:cNvPr id="9" name="Date Placeholder 3">
            <a:extLst>
              <a:ext uri="{FF2B5EF4-FFF2-40B4-BE49-F238E27FC236}">
                <a16:creationId xmlns:a16="http://schemas.microsoft.com/office/drawing/2014/main" id="{C7690C28-E629-42C8-904F-8E6AED3E1974}"/>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212933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784B-686D-4F77-ACF3-404AE28F72BE}"/>
              </a:ext>
            </a:extLst>
          </p:cNvPr>
          <p:cNvSpPr>
            <a:spLocks noGrp="1"/>
          </p:cNvSpPr>
          <p:nvPr>
            <p:ph type="title"/>
          </p:nvPr>
        </p:nvSpPr>
        <p:spPr>
          <a:xfrm>
            <a:off x="304800" y="239948"/>
            <a:ext cx="1952066" cy="4382852"/>
          </a:xfrm>
        </p:spPr>
        <p:txBody>
          <a:bodyPr>
            <a:normAutofit/>
          </a:bodyPr>
          <a:lstStyle/>
          <a:p>
            <a:r>
              <a:rPr lang="en-US" sz="2000" dirty="0"/>
              <a:t>Land Use Designations</a:t>
            </a:r>
          </a:p>
        </p:txBody>
      </p:sp>
      <p:sp>
        <p:nvSpPr>
          <p:cNvPr id="5" name="Slide Number Placeholder 4">
            <a:extLst>
              <a:ext uri="{FF2B5EF4-FFF2-40B4-BE49-F238E27FC236}">
                <a16:creationId xmlns:a16="http://schemas.microsoft.com/office/drawing/2014/main" id="{BC443373-8CD9-456C-886E-17B79AFB5286}"/>
              </a:ext>
            </a:extLst>
          </p:cNvPr>
          <p:cNvSpPr>
            <a:spLocks noGrp="1"/>
          </p:cNvSpPr>
          <p:nvPr>
            <p:ph type="sldNum" sz="quarter" idx="12"/>
          </p:nvPr>
        </p:nvSpPr>
        <p:spPr/>
        <p:txBody>
          <a:bodyPr/>
          <a:lstStyle/>
          <a:p>
            <a:fld id="{786E0B7A-D4FA-4778-BAC2-489658098A6C}" type="slidenum">
              <a:rPr lang="en-US" smtClean="0"/>
              <a:pPr/>
              <a:t>15</a:t>
            </a:fld>
            <a:endParaRPr lang="en-US" dirty="0"/>
          </a:p>
        </p:txBody>
      </p:sp>
      <p:pic>
        <p:nvPicPr>
          <p:cNvPr id="10" name="Picture 9" descr="Map&#10;&#10;Description automatically generated">
            <a:extLst>
              <a:ext uri="{FF2B5EF4-FFF2-40B4-BE49-F238E27FC236}">
                <a16:creationId xmlns:a16="http://schemas.microsoft.com/office/drawing/2014/main" id="{413BF731-B791-42D7-A921-1683C0D34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460" y="0"/>
            <a:ext cx="9652000" cy="6434667"/>
          </a:xfrm>
          <a:prstGeom prst="rect">
            <a:avLst/>
          </a:prstGeom>
        </p:spPr>
      </p:pic>
      <p:sp>
        <p:nvSpPr>
          <p:cNvPr id="11" name="Date Placeholder 3">
            <a:extLst>
              <a:ext uri="{FF2B5EF4-FFF2-40B4-BE49-F238E27FC236}">
                <a16:creationId xmlns:a16="http://schemas.microsoft.com/office/drawing/2014/main" id="{002483D3-BCCA-4E01-B283-7D68D0B12488}"/>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158985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a:xfrm>
            <a:off x="3099880" y="374326"/>
            <a:ext cx="8429015" cy="1160835"/>
          </a:xfrm>
        </p:spPr>
        <p:txBody>
          <a:bodyPr/>
          <a:lstStyle/>
          <a:p>
            <a:r>
              <a:rPr lang="en-US" dirty="0"/>
              <a:t>Housing Goals</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81" y="1535161"/>
            <a:ext cx="8429014" cy="4114800"/>
          </a:xfrm>
        </p:spPr>
        <p:txBody>
          <a:bodyPr>
            <a:normAutofit fontScale="92500" lnSpcReduction="20000"/>
          </a:bodyPr>
          <a:lstStyle/>
          <a:p>
            <a:r>
              <a:rPr lang="en-US" i="1" dirty="0"/>
              <a:t>Goal H-1. </a:t>
            </a:r>
            <a:r>
              <a:rPr lang="en-US" dirty="0"/>
              <a:t>Establish, support and maintain a diverse stock of housing that serves the full range of ages, incomes and household types, including long-term renters and people with special needs. </a:t>
            </a:r>
          </a:p>
          <a:p>
            <a:r>
              <a:rPr lang="en-US" i="1" dirty="0"/>
              <a:t>Goal H-2. </a:t>
            </a:r>
            <a:r>
              <a:rPr lang="en-US" dirty="0"/>
              <a:t>Establish, support and maintain defined neighborhoods with homes that meet development code standards and enhance the quality of life for city residents. </a:t>
            </a:r>
          </a:p>
          <a:p>
            <a:r>
              <a:rPr lang="en-US" i="1" dirty="0"/>
              <a:t>Goal H-3. </a:t>
            </a:r>
            <a:r>
              <a:rPr lang="en-US" dirty="0"/>
              <a:t>Invest in local and regional partnerships for education and data collection to ensure supportive policies and structures are in place that promote housing affordability.</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16</a:t>
            </a:fld>
            <a:endParaRPr lang="en-US" dirty="0"/>
          </a:p>
        </p:txBody>
      </p:sp>
      <p:pic>
        <p:nvPicPr>
          <p:cNvPr id="3" name="Picture Placeholder 2" descr="A picture containing tree, outdoor&#10;&#10;Description automatically generated">
            <a:extLst>
              <a:ext uri="{FF2B5EF4-FFF2-40B4-BE49-F238E27FC236}">
                <a16:creationId xmlns:a16="http://schemas.microsoft.com/office/drawing/2014/main" id="{2B4BC391-D003-4757-A729-0C7D66F4FA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758" b="18758"/>
          <a:stretch>
            <a:fillRect/>
          </a:stretch>
        </p:blipFill>
        <p:spPr>
          <a:xfrm rot="5400000">
            <a:off x="-1412479" y="1413273"/>
            <a:ext cx="5233195" cy="2406650"/>
          </a:xfrm>
        </p:spPr>
      </p:pic>
      <p:sp>
        <p:nvSpPr>
          <p:cNvPr id="9" name="Date Placeholder 3">
            <a:extLst>
              <a:ext uri="{FF2B5EF4-FFF2-40B4-BE49-F238E27FC236}">
                <a16:creationId xmlns:a16="http://schemas.microsoft.com/office/drawing/2014/main" id="{0BEDC8E3-46C6-42C9-81EF-88D1D214A15E}"/>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266758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p:txBody>
          <a:bodyPr>
            <a:normAutofit fontScale="90000"/>
          </a:bodyPr>
          <a:lstStyle/>
          <a:p>
            <a:r>
              <a:rPr lang="en-US" dirty="0"/>
              <a:t>Capital Improvement Program Goal</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81" y="1475123"/>
            <a:ext cx="8429014" cy="4114800"/>
          </a:xfrm>
        </p:spPr>
        <p:txBody>
          <a:bodyPr/>
          <a:lstStyle/>
          <a:p>
            <a:r>
              <a:rPr lang="en-US" i="1" dirty="0"/>
              <a:t>Goal CIP-1. </a:t>
            </a:r>
            <a:r>
              <a:rPr lang="en-US" dirty="0"/>
              <a:t>Coordinate capital improvement planning with land use planning, considering timeframe, funding and improvement demand. </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17</a:t>
            </a:fld>
            <a:endParaRPr lang="en-US" dirty="0"/>
          </a:p>
        </p:txBody>
      </p:sp>
      <p:pic>
        <p:nvPicPr>
          <p:cNvPr id="14" name="Picture Placeholder 13">
            <a:extLst>
              <a:ext uri="{FF2B5EF4-FFF2-40B4-BE49-F238E27FC236}">
                <a16:creationId xmlns:a16="http://schemas.microsoft.com/office/drawing/2014/main" id="{96936D4E-D842-493C-AC9E-2F4B3B64380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281" r="12281"/>
          <a:stretch>
            <a:fillRect/>
          </a:stretch>
        </p:blipFill>
        <p:spPr/>
      </p:pic>
      <p:sp>
        <p:nvSpPr>
          <p:cNvPr id="15" name="Date Placeholder 3">
            <a:extLst>
              <a:ext uri="{FF2B5EF4-FFF2-40B4-BE49-F238E27FC236}">
                <a16:creationId xmlns:a16="http://schemas.microsoft.com/office/drawing/2014/main" id="{1823A27B-2015-4D43-B3B5-AF728A63FF3C}"/>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385258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80538-8D56-4A2A-B1A0-D608552D28B0}"/>
              </a:ext>
            </a:extLst>
          </p:cNvPr>
          <p:cNvSpPr>
            <a:spLocks noGrp="1"/>
          </p:cNvSpPr>
          <p:nvPr>
            <p:ph type="ctrTitle"/>
          </p:nvPr>
        </p:nvSpPr>
        <p:spPr/>
        <p:txBody>
          <a:bodyPr/>
          <a:lstStyle/>
          <a:p>
            <a:r>
              <a:rPr lang="en-US" dirty="0"/>
              <a:t>Questions?</a:t>
            </a:r>
          </a:p>
        </p:txBody>
      </p:sp>
      <p:sp>
        <p:nvSpPr>
          <p:cNvPr id="4" name="Text Placeholder 3">
            <a:extLst>
              <a:ext uri="{FF2B5EF4-FFF2-40B4-BE49-F238E27FC236}">
                <a16:creationId xmlns:a16="http://schemas.microsoft.com/office/drawing/2014/main" id="{7E56B991-C1DF-4A89-B8D3-F98962871CEC}"/>
              </a:ext>
            </a:extLst>
          </p:cNvPr>
          <p:cNvSpPr>
            <a:spLocks noGrp="1"/>
          </p:cNvSpPr>
          <p:nvPr>
            <p:ph type="body" sz="quarter" idx="4294967295"/>
          </p:nvPr>
        </p:nvSpPr>
        <p:spPr>
          <a:xfrm>
            <a:off x="7314651" y="2895722"/>
            <a:ext cx="4331763" cy="3780389"/>
          </a:xfrm>
        </p:spPr>
        <p:txBody>
          <a:bodyPr>
            <a:noAutofit/>
          </a:bodyPr>
          <a:lstStyle/>
          <a:p>
            <a:pPr marL="0" indent="0">
              <a:spcBef>
                <a:spcPts val="600"/>
              </a:spcBef>
              <a:spcAft>
                <a:spcPts val="0"/>
              </a:spcAft>
              <a:buNone/>
            </a:pPr>
            <a:r>
              <a:rPr lang="en-US" dirty="0">
                <a:solidFill>
                  <a:schemeClr val="accent2"/>
                </a:solidFill>
                <a:latin typeface="+mj-lt"/>
              </a:rPr>
              <a:t>For more information contact:</a:t>
            </a:r>
          </a:p>
          <a:p>
            <a:pPr marL="0" indent="0">
              <a:spcBef>
                <a:spcPts val="600"/>
              </a:spcBef>
              <a:spcAft>
                <a:spcPts val="0"/>
              </a:spcAft>
            </a:pPr>
            <a:r>
              <a:rPr lang="en-US" sz="1600" dirty="0">
                <a:latin typeface="+mj-lt"/>
              </a:rPr>
              <a:t>Jan Brending, Clerk/Treasurer</a:t>
            </a:r>
            <a:endParaRPr lang="en-US" sz="1600" dirty="0"/>
          </a:p>
          <a:p>
            <a:pPr marL="0" indent="0">
              <a:spcBef>
                <a:spcPts val="600"/>
              </a:spcBef>
              <a:spcAft>
                <a:spcPts val="0"/>
              </a:spcAft>
            </a:pPr>
            <a:r>
              <a:rPr lang="pt-BR" sz="1600" dirty="0"/>
              <a:t>509-493-1133 x205</a:t>
            </a:r>
          </a:p>
          <a:p>
            <a:pPr marL="0" indent="0">
              <a:spcBef>
                <a:spcPts val="600"/>
              </a:spcBef>
              <a:spcAft>
                <a:spcPts val="0"/>
              </a:spcAft>
            </a:pPr>
            <a:r>
              <a:rPr lang="pt-BR" sz="1600" dirty="0"/>
              <a:t>janb@ci.white-salmon.wa.us</a:t>
            </a:r>
          </a:p>
          <a:p>
            <a:pPr marL="0" indent="0">
              <a:spcBef>
                <a:spcPts val="600"/>
              </a:spcBef>
              <a:spcAft>
                <a:spcPts val="0"/>
              </a:spcAft>
            </a:pPr>
            <a:endParaRPr lang="en-US" sz="1600" dirty="0"/>
          </a:p>
          <a:p>
            <a:pPr marL="0" indent="0">
              <a:spcBef>
                <a:spcPts val="600"/>
              </a:spcBef>
              <a:spcAft>
                <a:spcPts val="0"/>
              </a:spcAft>
              <a:buNone/>
            </a:pPr>
            <a:endParaRPr lang="en-US" sz="1600" dirty="0"/>
          </a:p>
        </p:txBody>
      </p:sp>
    </p:spTree>
    <p:extLst>
      <p:ext uri="{BB962C8B-B14F-4D97-AF65-F5344CB8AC3E}">
        <p14:creationId xmlns:p14="http://schemas.microsoft.com/office/powerpoint/2010/main" val="1024158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784B-686D-4F77-ACF3-404AE28F72B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59072F1-272B-412B-B4A1-28BC5D2ABAC1}"/>
              </a:ext>
            </a:extLst>
          </p:cNvPr>
          <p:cNvSpPr>
            <a:spLocks noGrp="1"/>
          </p:cNvSpPr>
          <p:nvPr>
            <p:ph idx="1"/>
          </p:nvPr>
        </p:nvSpPr>
        <p:spPr>
          <a:xfrm>
            <a:off x="838200" y="1400783"/>
            <a:ext cx="9852102" cy="4539183"/>
          </a:xfrm>
        </p:spPr>
        <p:txBody>
          <a:bodyPr>
            <a:normAutofit/>
          </a:bodyPr>
          <a:lstStyle/>
          <a:p>
            <a:r>
              <a:rPr lang="en-US" dirty="0"/>
              <a:t>Purpose:</a:t>
            </a:r>
          </a:p>
          <a:p>
            <a:pPr lvl="1"/>
            <a:r>
              <a:rPr lang="en-US" dirty="0"/>
              <a:t>Modernize the comprehensive plan</a:t>
            </a:r>
          </a:p>
          <a:p>
            <a:pPr lvl="1"/>
            <a:r>
              <a:rPr lang="en-US" dirty="0"/>
              <a:t>Foundational vision</a:t>
            </a:r>
          </a:p>
          <a:p>
            <a:pPr lvl="1"/>
            <a:r>
              <a:rPr lang="en-US" dirty="0"/>
              <a:t>Consistency between elements</a:t>
            </a:r>
          </a:p>
          <a:p>
            <a:pPr lvl="1"/>
            <a:r>
              <a:rPr lang="en-US" dirty="0"/>
              <a:t>Updated data, context, and style </a:t>
            </a:r>
          </a:p>
          <a:p>
            <a:r>
              <a:rPr lang="en-US" dirty="0"/>
              <a:t>Why is the comprehensive plan important? </a:t>
            </a:r>
          </a:p>
          <a:p>
            <a:pPr lvl="1"/>
            <a:r>
              <a:rPr lang="en-US" dirty="0"/>
              <a:t>Provides direction on how the community will grow</a:t>
            </a:r>
          </a:p>
          <a:p>
            <a:pPr lvl="1"/>
            <a:r>
              <a:rPr lang="en-US" dirty="0"/>
              <a:t>Provides policy direction for future development code updates</a:t>
            </a:r>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EFCAAFF9-9F57-47B6-ACBD-91C5855CEA62}"/>
              </a:ext>
            </a:extLst>
          </p:cNvPr>
          <p:cNvSpPr>
            <a:spLocks noGrp="1"/>
          </p:cNvSpPr>
          <p:nvPr>
            <p:ph type="dt" sz="half" idx="10"/>
          </p:nvPr>
        </p:nvSpPr>
        <p:spPr/>
        <p:txBody>
          <a:bodyPr/>
          <a:lstStyle/>
          <a:p>
            <a:r>
              <a:rPr lang="en-US" dirty="0"/>
              <a:t>June 23, 2021</a:t>
            </a:r>
          </a:p>
        </p:txBody>
      </p:sp>
      <p:sp>
        <p:nvSpPr>
          <p:cNvPr id="5" name="Slide Number Placeholder 4">
            <a:extLst>
              <a:ext uri="{FF2B5EF4-FFF2-40B4-BE49-F238E27FC236}">
                <a16:creationId xmlns:a16="http://schemas.microsoft.com/office/drawing/2014/main" id="{BC443373-8CD9-456C-886E-17B79AFB5286}"/>
              </a:ext>
            </a:extLst>
          </p:cNvPr>
          <p:cNvSpPr>
            <a:spLocks noGrp="1"/>
          </p:cNvSpPr>
          <p:nvPr>
            <p:ph type="sldNum" sz="quarter" idx="12"/>
          </p:nvPr>
        </p:nvSpPr>
        <p:spPr/>
        <p:txBody>
          <a:bodyPr/>
          <a:lstStyle/>
          <a:p>
            <a:fld id="{786E0B7A-D4FA-4778-BAC2-489658098A6C}" type="slidenum">
              <a:rPr lang="en-US" smtClean="0"/>
              <a:pPr/>
              <a:t>2</a:t>
            </a:fld>
            <a:endParaRPr lang="en-US" dirty="0"/>
          </a:p>
        </p:txBody>
      </p:sp>
    </p:spTree>
    <p:extLst>
      <p:ext uri="{BB962C8B-B14F-4D97-AF65-F5344CB8AC3E}">
        <p14:creationId xmlns:p14="http://schemas.microsoft.com/office/powerpoint/2010/main" val="278984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0500-8D47-4DE0-BA68-EA9B5E323D0F}"/>
              </a:ext>
            </a:extLst>
          </p:cNvPr>
          <p:cNvSpPr>
            <a:spLocks noGrp="1"/>
          </p:cNvSpPr>
          <p:nvPr>
            <p:ph type="title"/>
          </p:nvPr>
        </p:nvSpPr>
        <p:spPr>
          <a:xfrm>
            <a:off x="2939345" y="-127146"/>
            <a:ext cx="8429015" cy="1160835"/>
          </a:xfrm>
        </p:spPr>
        <p:txBody>
          <a:bodyPr/>
          <a:lstStyle/>
          <a:p>
            <a:r>
              <a:rPr lang="en-US" dirty="0"/>
              <a:t>Comprehensive Plan Organization</a:t>
            </a:r>
          </a:p>
        </p:txBody>
      </p:sp>
      <p:graphicFrame>
        <p:nvGraphicFramePr>
          <p:cNvPr id="7" name="Content Placeholder 6">
            <a:extLst>
              <a:ext uri="{FF2B5EF4-FFF2-40B4-BE49-F238E27FC236}">
                <a16:creationId xmlns:a16="http://schemas.microsoft.com/office/drawing/2014/main" id="{83C42295-B486-46DF-A30B-2B7D71DFF0AB}"/>
              </a:ext>
            </a:extLst>
          </p:cNvPr>
          <p:cNvGraphicFramePr>
            <a:graphicFrameLocks noGrp="1"/>
          </p:cNvGraphicFramePr>
          <p:nvPr>
            <p:ph idx="1"/>
            <p:extLst>
              <p:ext uri="{D42A27DB-BD31-4B8C-83A1-F6EECF244321}">
                <p14:modId xmlns:p14="http://schemas.microsoft.com/office/powerpoint/2010/main" val="1449875784"/>
              </p:ext>
            </p:extLst>
          </p:nvPr>
        </p:nvGraphicFramePr>
        <p:xfrm>
          <a:off x="3089852" y="907565"/>
          <a:ext cx="8145837" cy="9224960"/>
        </p:xfrm>
        <a:graphic>
          <a:graphicData uri="http://schemas.openxmlformats.org/drawingml/2006/table">
            <a:tbl>
              <a:tblPr firstRow="1" bandRow="1">
                <a:tableStyleId>{5C22544A-7EE6-4342-B048-85BDC9FD1C3A}</a:tableStyleId>
              </a:tblPr>
              <a:tblGrid>
                <a:gridCol w="4062385">
                  <a:extLst>
                    <a:ext uri="{9D8B030D-6E8A-4147-A177-3AD203B41FA5}">
                      <a16:colId xmlns:a16="http://schemas.microsoft.com/office/drawing/2014/main" val="593497102"/>
                    </a:ext>
                  </a:extLst>
                </a:gridCol>
                <a:gridCol w="4083452">
                  <a:extLst>
                    <a:ext uri="{9D8B030D-6E8A-4147-A177-3AD203B41FA5}">
                      <a16:colId xmlns:a16="http://schemas.microsoft.com/office/drawing/2014/main" val="4282574510"/>
                    </a:ext>
                  </a:extLst>
                </a:gridCol>
              </a:tblGrid>
              <a:tr h="312629">
                <a:tc>
                  <a:txBody>
                    <a:bodyPr/>
                    <a:lstStyle/>
                    <a:p>
                      <a:pPr algn="l"/>
                      <a:r>
                        <a:rPr lang="en-US" sz="2000" dirty="0">
                          <a:solidFill>
                            <a:schemeClr val="bg1"/>
                          </a:solidFill>
                        </a:rPr>
                        <a:t>Current Plan (2012)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pPr algn="l"/>
                      <a:endParaRPr lang="en-US" sz="15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983055263"/>
                  </a:ext>
                </a:extLst>
              </a:tr>
              <a:tr h="4012880">
                <a:tc>
                  <a:txBody>
                    <a:bodyPr/>
                    <a:lstStyle/>
                    <a:p>
                      <a:r>
                        <a:rPr lang="en-US" sz="1800" dirty="0">
                          <a:solidFill>
                            <a:schemeClr val="bg1"/>
                          </a:solidFill>
                        </a:rPr>
                        <a:t>Mission Statement</a:t>
                      </a:r>
                    </a:p>
                    <a:p>
                      <a:r>
                        <a:rPr lang="en-US" sz="1800" dirty="0">
                          <a:solidFill>
                            <a:schemeClr val="bg1"/>
                          </a:solidFill>
                        </a:rPr>
                        <a:t>Public Officials</a:t>
                      </a:r>
                    </a:p>
                    <a:p>
                      <a:r>
                        <a:rPr lang="en-US" sz="1800" dirty="0">
                          <a:solidFill>
                            <a:schemeClr val="bg1"/>
                          </a:solidFill>
                        </a:rPr>
                        <a:t>Executive Summary</a:t>
                      </a:r>
                    </a:p>
                    <a:p>
                      <a:pPr lvl="1"/>
                      <a:r>
                        <a:rPr lang="en-US" sz="1800" dirty="0">
                          <a:solidFill>
                            <a:schemeClr val="bg1"/>
                          </a:solidFill>
                        </a:rPr>
                        <a:t>1. Introduction</a:t>
                      </a:r>
                    </a:p>
                    <a:p>
                      <a:pPr lvl="1"/>
                      <a:r>
                        <a:rPr lang="en-US" sz="1800" dirty="0">
                          <a:solidFill>
                            <a:schemeClr val="bg1"/>
                          </a:solidFill>
                        </a:rPr>
                        <a:t>2. History Element</a:t>
                      </a:r>
                    </a:p>
                    <a:p>
                      <a:pPr lvl="1"/>
                      <a:r>
                        <a:rPr lang="en-US" sz="1800" dirty="0">
                          <a:solidFill>
                            <a:schemeClr val="bg1"/>
                          </a:solidFill>
                        </a:rPr>
                        <a:t>3. Historical Sites and Structures Element</a:t>
                      </a:r>
                    </a:p>
                    <a:p>
                      <a:pPr lvl="1"/>
                      <a:r>
                        <a:rPr lang="en-US" sz="1800" dirty="0">
                          <a:solidFill>
                            <a:schemeClr val="bg1"/>
                          </a:solidFill>
                        </a:rPr>
                        <a:t>4. Parks and Recreation Element</a:t>
                      </a:r>
                    </a:p>
                    <a:p>
                      <a:pPr lvl="1"/>
                      <a:r>
                        <a:rPr lang="en-US" sz="1800" dirty="0">
                          <a:solidFill>
                            <a:schemeClr val="bg1"/>
                          </a:solidFill>
                        </a:rPr>
                        <a:t>5. Economics Element</a:t>
                      </a:r>
                    </a:p>
                    <a:p>
                      <a:pPr lvl="1"/>
                      <a:r>
                        <a:rPr lang="en-US" sz="1800" dirty="0">
                          <a:solidFill>
                            <a:schemeClr val="bg1"/>
                          </a:solidFill>
                        </a:rPr>
                        <a:t>6. Environmental Quality Element</a:t>
                      </a:r>
                    </a:p>
                    <a:p>
                      <a:pPr lvl="1"/>
                      <a:r>
                        <a:rPr lang="en-US" sz="1800" dirty="0">
                          <a:solidFill>
                            <a:schemeClr val="bg1"/>
                          </a:solidFill>
                        </a:rPr>
                        <a:t>7. Transportation Element</a:t>
                      </a:r>
                    </a:p>
                    <a:p>
                      <a:pPr lvl="1"/>
                      <a:r>
                        <a:rPr lang="en-US" sz="1800" dirty="0">
                          <a:solidFill>
                            <a:schemeClr val="bg1"/>
                          </a:solidFill>
                        </a:rPr>
                        <a:t>8. Public Facilities and Services Element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lvl="1"/>
                      <a:endParaRPr lang="en-US" sz="1450" dirty="0">
                        <a:solidFill>
                          <a:schemeClr val="bg1"/>
                        </a:solidFill>
                      </a:endParaRPr>
                    </a:p>
                    <a:p>
                      <a:pPr lvl="1"/>
                      <a:endParaRPr lang="en-US" sz="1450" dirty="0">
                        <a:solidFill>
                          <a:schemeClr val="bg1"/>
                        </a:solidFill>
                      </a:endParaRPr>
                    </a:p>
                    <a:p>
                      <a:pPr lvl="1"/>
                      <a:r>
                        <a:rPr lang="en-US" sz="1800" dirty="0">
                          <a:solidFill>
                            <a:schemeClr val="bg1"/>
                          </a:solidFill>
                        </a:rPr>
                        <a:t>9.  Housing/Populations Projections Element</a:t>
                      </a:r>
                    </a:p>
                    <a:p>
                      <a:pPr lvl="1"/>
                      <a:r>
                        <a:rPr lang="en-US" sz="1800" dirty="0">
                          <a:solidFill>
                            <a:schemeClr val="bg1"/>
                          </a:solidFill>
                        </a:rPr>
                        <a:t>10. Urbanization Element</a:t>
                      </a:r>
                    </a:p>
                    <a:p>
                      <a:pPr lvl="1"/>
                      <a:r>
                        <a:rPr lang="en-US" sz="1800" dirty="0">
                          <a:solidFill>
                            <a:schemeClr val="bg1"/>
                          </a:solidFill>
                        </a:rPr>
                        <a:t>11. Land Use Element</a:t>
                      </a:r>
                    </a:p>
                    <a:p>
                      <a:pPr lvl="1"/>
                      <a:r>
                        <a:rPr lang="en-US" sz="1800" dirty="0">
                          <a:solidFill>
                            <a:schemeClr val="bg1"/>
                          </a:solidFill>
                        </a:rPr>
                        <a:t>12. Resource Land Element</a:t>
                      </a:r>
                    </a:p>
                    <a:p>
                      <a:pPr lvl="1"/>
                      <a:r>
                        <a:rPr lang="en-US" sz="1800" dirty="0">
                          <a:solidFill>
                            <a:schemeClr val="bg1"/>
                          </a:solidFill>
                        </a:rPr>
                        <a:t>13. Critical Areas Element</a:t>
                      </a:r>
                    </a:p>
                    <a:p>
                      <a:pPr lvl="1"/>
                      <a:r>
                        <a:rPr lang="en-US" sz="1800" dirty="0">
                          <a:solidFill>
                            <a:schemeClr val="bg1"/>
                          </a:solidFill>
                        </a:rPr>
                        <a:t>14. Wildfire Element</a:t>
                      </a:r>
                    </a:p>
                    <a:p>
                      <a:pPr lvl="1"/>
                      <a:r>
                        <a:rPr lang="en-US" sz="1800" dirty="0">
                          <a:solidFill>
                            <a:schemeClr val="bg1"/>
                          </a:solidFill>
                        </a:rPr>
                        <a:t>15. Issues Element</a:t>
                      </a:r>
                    </a:p>
                    <a:p>
                      <a:pPr lvl="1"/>
                      <a:r>
                        <a:rPr lang="en-US" sz="1800" dirty="0">
                          <a:solidFill>
                            <a:schemeClr val="bg1"/>
                          </a:solidFill>
                        </a:rPr>
                        <a:t>16. Administration Element</a:t>
                      </a:r>
                    </a:p>
                    <a:p>
                      <a:pPr lvl="1"/>
                      <a:r>
                        <a:rPr lang="en-US" sz="1800" dirty="0">
                          <a:solidFill>
                            <a:schemeClr val="bg1"/>
                          </a:solidFill>
                        </a:rPr>
                        <a:t>17. Capital Improvements Element</a:t>
                      </a:r>
                    </a:p>
                    <a:p>
                      <a:pPr lvl="1"/>
                      <a:endParaRPr lang="en-US" sz="1800" dirty="0">
                        <a:solidFill>
                          <a:schemeClr val="bg1"/>
                        </a:solidFill>
                      </a:endParaRPr>
                    </a:p>
                    <a:p>
                      <a:pPr lvl="1"/>
                      <a:r>
                        <a:rPr lang="en-US" sz="1800" dirty="0">
                          <a:solidFill>
                            <a:schemeClr val="bg1"/>
                          </a:solidFill>
                        </a:rPr>
                        <a:t>Appendix</a:t>
                      </a:r>
                    </a:p>
                    <a:p>
                      <a:pPr lvl="1"/>
                      <a:r>
                        <a:rPr lang="en-US" sz="1800" dirty="0">
                          <a:solidFill>
                            <a:schemeClr val="bg1"/>
                          </a:solidFill>
                        </a:rPr>
                        <a:t>A. Maps</a:t>
                      </a:r>
                    </a:p>
                    <a:p>
                      <a:pPr lvl="1"/>
                      <a:r>
                        <a:rPr lang="en-US" sz="1800" dirty="0">
                          <a:solidFill>
                            <a:schemeClr val="bg1"/>
                          </a:solidFill>
                        </a:rPr>
                        <a:t>B. Agreements</a:t>
                      </a:r>
                    </a:p>
                    <a:p>
                      <a:pPr lvl="1"/>
                      <a:endParaRPr lang="en-US" sz="1450" dirty="0">
                        <a:solidFill>
                          <a:schemeClr val="bg1"/>
                        </a:solidFill>
                      </a:endParaRPr>
                    </a:p>
                    <a:p>
                      <a:endParaRPr lang="en-US" sz="145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698373807"/>
                  </a:ext>
                </a:extLst>
              </a:tr>
              <a:tr h="4012880">
                <a:tc>
                  <a:txBody>
                    <a:bodyPr/>
                    <a:lstStyle/>
                    <a:p>
                      <a:pPr lvl="1"/>
                      <a:endParaRPr lang="en-US" sz="18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endParaRPr lang="en-US" sz="145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596898533"/>
                  </a:ext>
                </a:extLst>
              </a:tr>
            </a:tbl>
          </a:graphicData>
        </a:graphic>
      </p:graphicFrame>
      <p:sp>
        <p:nvSpPr>
          <p:cNvPr id="5" name="Slide Number Placeholder 4">
            <a:extLst>
              <a:ext uri="{FF2B5EF4-FFF2-40B4-BE49-F238E27FC236}">
                <a16:creationId xmlns:a16="http://schemas.microsoft.com/office/drawing/2014/main" id="{98012711-3E1F-466E-B39D-BAB44DBE698D}"/>
              </a:ext>
            </a:extLst>
          </p:cNvPr>
          <p:cNvSpPr>
            <a:spLocks noGrp="1"/>
          </p:cNvSpPr>
          <p:nvPr>
            <p:ph type="sldNum" sz="quarter" idx="12"/>
          </p:nvPr>
        </p:nvSpPr>
        <p:spPr/>
        <p:txBody>
          <a:bodyPr/>
          <a:lstStyle/>
          <a:p>
            <a:fld id="{786E0B7A-D4FA-4778-BAC2-489658098A6C}" type="slidenum">
              <a:rPr lang="en-US" smtClean="0"/>
              <a:pPr/>
              <a:t>3</a:t>
            </a:fld>
            <a:endParaRPr lang="en-US" dirty="0"/>
          </a:p>
        </p:txBody>
      </p:sp>
    </p:spTree>
    <p:extLst>
      <p:ext uri="{BB962C8B-B14F-4D97-AF65-F5344CB8AC3E}">
        <p14:creationId xmlns:p14="http://schemas.microsoft.com/office/powerpoint/2010/main" val="371907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0500-8D47-4DE0-BA68-EA9B5E323D0F}"/>
              </a:ext>
            </a:extLst>
          </p:cNvPr>
          <p:cNvSpPr>
            <a:spLocks noGrp="1"/>
          </p:cNvSpPr>
          <p:nvPr>
            <p:ph type="title"/>
          </p:nvPr>
        </p:nvSpPr>
        <p:spPr>
          <a:xfrm>
            <a:off x="2939345" y="-127146"/>
            <a:ext cx="8429015" cy="1160835"/>
          </a:xfrm>
        </p:spPr>
        <p:txBody>
          <a:bodyPr/>
          <a:lstStyle/>
          <a:p>
            <a:r>
              <a:rPr lang="en-US" dirty="0"/>
              <a:t>Comprehensive Plan Organization</a:t>
            </a:r>
          </a:p>
        </p:txBody>
      </p:sp>
      <p:graphicFrame>
        <p:nvGraphicFramePr>
          <p:cNvPr id="7" name="Content Placeholder 6">
            <a:extLst>
              <a:ext uri="{FF2B5EF4-FFF2-40B4-BE49-F238E27FC236}">
                <a16:creationId xmlns:a16="http://schemas.microsoft.com/office/drawing/2014/main" id="{83C42295-B486-46DF-A30B-2B7D71DFF0AB}"/>
              </a:ext>
            </a:extLst>
          </p:cNvPr>
          <p:cNvGraphicFramePr>
            <a:graphicFrameLocks noGrp="1"/>
          </p:cNvGraphicFramePr>
          <p:nvPr>
            <p:ph idx="1"/>
            <p:extLst>
              <p:ext uri="{D42A27DB-BD31-4B8C-83A1-F6EECF244321}">
                <p14:modId xmlns:p14="http://schemas.microsoft.com/office/powerpoint/2010/main" val="2675943289"/>
              </p:ext>
            </p:extLst>
          </p:nvPr>
        </p:nvGraphicFramePr>
        <p:xfrm>
          <a:off x="3089852" y="907565"/>
          <a:ext cx="8702098" cy="4637720"/>
        </p:xfrm>
        <a:graphic>
          <a:graphicData uri="http://schemas.openxmlformats.org/drawingml/2006/table">
            <a:tbl>
              <a:tblPr firstRow="1" bandRow="1">
                <a:tableStyleId>{5C22544A-7EE6-4342-B048-85BDC9FD1C3A}</a:tableStyleId>
              </a:tblPr>
              <a:tblGrid>
                <a:gridCol w="4339797">
                  <a:extLst>
                    <a:ext uri="{9D8B030D-6E8A-4147-A177-3AD203B41FA5}">
                      <a16:colId xmlns:a16="http://schemas.microsoft.com/office/drawing/2014/main" val="593497102"/>
                    </a:ext>
                  </a:extLst>
                </a:gridCol>
                <a:gridCol w="4362301">
                  <a:extLst>
                    <a:ext uri="{9D8B030D-6E8A-4147-A177-3AD203B41FA5}">
                      <a16:colId xmlns:a16="http://schemas.microsoft.com/office/drawing/2014/main" val="4282574510"/>
                    </a:ext>
                  </a:extLst>
                </a:gridCol>
              </a:tblGrid>
              <a:tr h="3126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Updated Plan (2021)</a:t>
                      </a:r>
                    </a:p>
                    <a:p>
                      <a:pPr algn="l"/>
                      <a:endParaRPr lang="en-US" sz="15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pPr algn="l"/>
                      <a:endParaRPr lang="en-US" sz="15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983055263"/>
                  </a:ext>
                </a:extLst>
              </a:tr>
              <a:tr h="4012880">
                <a:tc>
                  <a:txBody>
                    <a:bodyPr/>
                    <a:lstStyle/>
                    <a:p>
                      <a:r>
                        <a:rPr lang="en-US" sz="1800" dirty="0">
                          <a:solidFill>
                            <a:schemeClr val="bg1"/>
                          </a:solidFill>
                        </a:rPr>
                        <a:t>Acknowledgments</a:t>
                      </a:r>
                    </a:p>
                    <a:p>
                      <a:r>
                        <a:rPr lang="en-US" sz="1800" dirty="0">
                          <a:solidFill>
                            <a:schemeClr val="bg1"/>
                          </a:solidFill>
                        </a:rPr>
                        <a:t>Vision</a:t>
                      </a:r>
                    </a:p>
                    <a:p>
                      <a:pPr lvl="1"/>
                      <a:r>
                        <a:rPr lang="en-US" sz="1800" dirty="0">
                          <a:solidFill>
                            <a:schemeClr val="bg1"/>
                          </a:solidFill>
                        </a:rPr>
                        <a:t>1. Introduction and Community Profile  </a:t>
                      </a:r>
                    </a:p>
                    <a:p>
                      <a:pPr lvl="1"/>
                      <a:r>
                        <a:rPr lang="en-US" sz="1800" dirty="0">
                          <a:solidFill>
                            <a:schemeClr val="bg1"/>
                          </a:solidFill>
                        </a:rPr>
                        <a:t>2. History and Historical Places </a:t>
                      </a:r>
                    </a:p>
                    <a:p>
                      <a:pPr lvl="1"/>
                      <a:r>
                        <a:rPr lang="en-US" sz="1800" dirty="0">
                          <a:solidFill>
                            <a:schemeClr val="bg1"/>
                          </a:solidFill>
                        </a:rPr>
                        <a:t>3. Parks and Recreation </a:t>
                      </a:r>
                    </a:p>
                    <a:p>
                      <a:pPr lvl="1"/>
                      <a:r>
                        <a:rPr lang="en-US" sz="1800" dirty="0">
                          <a:solidFill>
                            <a:schemeClr val="bg1"/>
                          </a:solidFill>
                        </a:rPr>
                        <a:t>4. Economic Development</a:t>
                      </a:r>
                    </a:p>
                    <a:p>
                      <a:pPr lvl="1"/>
                      <a:r>
                        <a:rPr lang="en-US" sz="1800" dirty="0">
                          <a:solidFill>
                            <a:schemeClr val="bg1"/>
                          </a:solidFill>
                        </a:rPr>
                        <a:t>5. Environment and Critical Areas </a:t>
                      </a:r>
                    </a:p>
                    <a:p>
                      <a:pPr lvl="1"/>
                      <a:r>
                        <a:rPr lang="en-US" sz="1800" dirty="0">
                          <a:solidFill>
                            <a:schemeClr val="bg1"/>
                          </a:solidFill>
                        </a:rPr>
                        <a:t>6. Transportation </a:t>
                      </a:r>
                    </a:p>
                    <a:p>
                      <a:pPr lvl="1"/>
                      <a:r>
                        <a:rPr lang="en-US" sz="1800" dirty="0">
                          <a:solidFill>
                            <a:schemeClr val="bg1"/>
                          </a:solidFill>
                        </a:rPr>
                        <a:t>7. Public Facilities and Services</a:t>
                      </a:r>
                    </a:p>
                    <a:p>
                      <a:pPr lvl="1"/>
                      <a:r>
                        <a:rPr lang="en-US" sz="1800" dirty="0">
                          <a:solidFill>
                            <a:schemeClr val="bg1"/>
                          </a:solidFill>
                        </a:rPr>
                        <a:t>8. Land Use and Urbanization  </a:t>
                      </a:r>
                    </a:p>
                    <a:p>
                      <a:pPr lvl="1"/>
                      <a:r>
                        <a:rPr lang="en-US" sz="1800" dirty="0">
                          <a:solidFill>
                            <a:schemeClr val="bg1"/>
                          </a:solidFill>
                        </a:rPr>
                        <a:t>9. Housing  </a:t>
                      </a:r>
                    </a:p>
                    <a:p>
                      <a:pPr lvl="1"/>
                      <a:r>
                        <a:rPr lang="en-US" sz="1800" dirty="0">
                          <a:solidFill>
                            <a:schemeClr val="bg1"/>
                          </a:solidFill>
                        </a:rPr>
                        <a:t>10. Capital Improvements </a:t>
                      </a:r>
                    </a:p>
                    <a:p>
                      <a:endParaRPr lang="en-US" sz="145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lvl="1"/>
                      <a:r>
                        <a:rPr lang="en-US" sz="1450" dirty="0">
                          <a:solidFill>
                            <a:schemeClr val="bg1"/>
                          </a:solidFill>
                        </a:rPr>
                        <a:t> </a:t>
                      </a:r>
                      <a:r>
                        <a:rPr lang="en-US" sz="1800" dirty="0">
                          <a:solidFill>
                            <a:schemeClr val="bg1"/>
                          </a:solidFill>
                        </a:rPr>
                        <a:t>Appendices</a:t>
                      </a:r>
                    </a:p>
                    <a:p>
                      <a:pPr lvl="1"/>
                      <a:r>
                        <a:rPr lang="en-US" sz="1800" dirty="0">
                          <a:solidFill>
                            <a:schemeClr val="bg1"/>
                          </a:solidFill>
                        </a:rPr>
                        <a:t>A. Historic Resources</a:t>
                      </a:r>
                    </a:p>
                    <a:p>
                      <a:pPr lvl="1"/>
                      <a:r>
                        <a:rPr lang="en-US" sz="1800" dirty="0">
                          <a:solidFill>
                            <a:schemeClr val="bg1"/>
                          </a:solidFill>
                        </a:rPr>
                        <a:t>B. Urbanization Study</a:t>
                      </a:r>
                    </a:p>
                    <a:p>
                      <a:pPr lvl="1"/>
                      <a:r>
                        <a:rPr lang="en-US" sz="1800" dirty="0">
                          <a:solidFill>
                            <a:schemeClr val="bg1"/>
                          </a:solidFill>
                        </a:rPr>
                        <a:t>C. Parks and Recreation Plan </a:t>
                      </a:r>
                    </a:p>
                    <a:p>
                      <a:pPr lvl="1"/>
                      <a:r>
                        <a:rPr lang="en-US" sz="1800" dirty="0">
                          <a:solidFill>
                            <a:schemeClr val="bg1"/>
                          </a:solidFill>
                        </a:rPr>
                        <a:t>D. Transportation Plan</a:t>
                      </a:r>
                    </a:p>
                    <a:p>
                      <a:pPr lvl="1"/>
                      <a:r>
                        <a:rPr lang="en-US" sz="1800" dirty="0">
                          <a:solidFill>
                            <a:schemeClr val="bg1"/>
                          </a:solidFill>
                        </a:rPr>
                        <a:t>E. Capital Facilities/Improvement Plan</a:t>
                      </a:r>
                    </a:p>
                    <a:p>
                      <a:pPr lvl="1"/>
                      <a:r>
                        <a:rPr lang="en-US" sz="1800" dirty="0">
                          <a:solidFill>
                            <a:schemeClr val="bg1"/>
                          </a:solidFill>
                        </a:rPr>
                        <a:t>F. Sewer Plan</a:t>
                      </a:r>
                    </a:p>
                    <a:p>
                      <a:pPr lvl="1"/>
                      <a:r>
                        <a:rPr lang="en-US" sz="1800" dirty="0">
                          <a:solidFill>
                            <a:schemeClr val="bg1"/>
                          </a:solidFill>
                        </a:rPr>
                        <a:t>G. Water Plan</a:t>
                      </a:r>
                    </a:p>
                    <a:p>
                      <a:endParaRPr lang="en-US" sz="1800" dirty="0">
                        <a:solidFill>
                          <a:schemeClr val="bg1"/>
                        </a:solidFill>
                      </a:endParaRPr>
                    </a:p>
                    <a:p>
                      <a:endParaRPr lang="en-US" sz="18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698373807"/>
                  </a:ext>
                </a:extLst>
              </a:tr>
            </a:tbl>
          </a:graphicData>
        </a:graphic>
      </p:graphicFrame>
      <p:sp>
        <p:nvSpPr>
          <p:cNvPr id="5" name="Slide Number Placeholder 4">
            <a:extLst>
              <a:ext uri="{FF2B5EF4-FFF2-40B4-BE49-F238E27FC236}">
                <a16:creationId xmlns:a16="http://schemas.microsoft.com/office/drawing/2014/main" id="{98012711-3E1F-466E-B39D-BAB44DBE698D}"/>
              </a:ext>
            </a:extLst>
          </p:cNvPr>
          <p:cNvSpPr>
            <a:spLocks noGrp="1"/>
          </p:cNvSpPr>
          <p:nvPr>
            <p:ph type="sldNum" sz="quarter" idx="12"/>
          </p:nvPr>
        </p:nvSpPr>
        <p:spPr/>
        <p:txBody>
          <a:bodyPr/>
          <a:lstStyle/>
          <a:p>
            <a:fld id="{786E0B7A-D4FA-4778-BAC2-489658098A6C}" type="slidenum">
              <a:rPr lang="en-US" smtClean="0"/>
              <a:pPr/>
              <a:t>4</a:t>
            </a:fld>
            <a:endParaRPr lang="en-US" dirty="0"/>
          </a:p>
        </p:txBody>
      </p:sp>
      <p:pic>
        <p:nvPicPr>
          <p:cNvPr id="4" name="Picture Placeholder 3" descr="A picture containing text&#10;&#10;Description automatically generated">
            <a:extLst>
              <a:ext uri="{FF2B5EF4-FFF2-40B4-BE49-F238E27FC236}">
                <a16:creationId xmlns:a16="http://schemas.microsoft.com/office/drawing/2014/main" id="{393349E4-9ACB-4C32-A9D3-E62EBB4C340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758" b="18758"/>
          <a:stretch>
            <a:fillRect/>
          </a:stretch>
        </p:blipFill>
        <p:spPr>
          <a:xfrm rot="5400000">
            <a:off x="-1363663" y="1363663"/>
            <a:ext cx="5135563" cy="2406650"/>
          </a:xfrm>
        </p:spPr>
      </p:pic>
      <p:sp>
        <p:nvSpPr>
          <p:cNvPr id="8" name="Date Placeholder 3">
            <a:extLst>
              <a:ext uri="{FF2B5EF4-FFF2-40B4-BE49-F238E27FC236}">
                <a16:creationId xmlns:a16="http://schemas.microsoft.com/office/drawing/2014/main" id="{F47F2C57-E6BC-4389-9B52-C830DF34FA81}"/>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1495455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784B-686D-4F77-ACF3-404AE28F72BE}"/>
              </a:ext>
            </a:extLst>
          </p:cNvPr>
          <p:cNvSpPr>
            <a:spLocks noGrp="1"/>
          </p:cNvSpPr>
          <p:nvPr>
            <p:ph type="title"/>
          </p:nvPr>
        </p:nvSpPr>
        <p:spPr/>
        <p:txBody>
          <a:bodyPr/>
          <a:lstStyle/>
          <a:p>
            <a:r>
              <a:rPr lang="en-US" dirty="0"/>
              <a:t>Plan elements</a:t>
            </a:r>
          </a:p>
        </p:txBody>
      </p:sp>
      <p:sp>
        <p:nvSpPr>
          <p:cNvPr id="3" name="Content Placeholder 2">
            <a:extLst>
              <a:ext uri="{FF2B5EF4-FFF2-40B4-BE49-F238E27FC236}">
                <a16:creationId xmlns:a16="http://schemas.microsoft.com/office/drawing/2014/main" id="{959072F1-272B-412B-B4A1-28BC5D2ABAC1}"/>
              </a:ext>
            </a:extLst>
          </p:cNvPr>
          <p:cNvSpPr>
            <a:spLocks noGrp="1"/>
          </p:cNvSpPr>
          <p:nvPr>
            <p:ph idx="1"/>
          </p:nvPr>
        </p:nvSpPr>
        <p:spPr/>
        <p:txBody>
          <a:bodyPr/>
          <a:lstStyle/>
          <a:p>
            <a:r>
              <a:rPr lang="en-US" dirty="0"/>
              <a:t>Vision and Focus Area Statement for key elements</a:t>
            </a:r>
          </a:p>
          <a:p>
            <a:r>
              <a:rPr lang="en-US" dirty="0"/>
              <a:t>Background</a:t>
            </a:r>
          </a:p>
          <a:p>
            <a:pPr lvl="1"/>
            <a:r>
              <a:rPr lang="en-US" dirty="0"/>
              <a:t>Existing Conditions</a:t>
            </a:r>
          </a:p>
          <a:p>
            <a:pPr lvl="1"/>
            <a:r>
              <a:rPr lang="en-US" dirty="0"/>
              <a:t>Existing Plans and Regulations</a:t>
            </a:r>
          </a:p>
          <a:p>
            <a:r>
              <a:rPr lang="en-US" dirty="0"/>
              <a:t>Goals and Policies</a:t>
            </a:r>
          </a:p>
          <a:p>
            <a:pPr marL="457200" lvl="1" indent="0">
              <a:buNone/>
            </a:pPr>
            <a:endParaRPr lang="en-US" dirty="0"/>
          </a:p>
          <a:p>
            <a:pPr marL="457200" lvl="1" indent="0">
              <a:buNone/>
            </a:pPr>
            <a:endParaRPr lang="en-US" dirty="0"/>
          </a:p>
        </p:txBody>
      </p:sp>
      <p:sp>
        <p:nvSpPr>
          <p:cNvPr id="4" name="Date Placeholder 3">
            <a:extLst>
              <a:ext uri="{FF2B5EF4-FFF2-40B4-BE49-F238E27FC236}">
                <a16:creationId xmlns:a16="http://schemas.microsoft.com/office/drawing/2014/main" id="{EFCAAFF9-9F57-47B6-ACBD-91C5855CEA62}"/>
              </a:ext>
            </a:extLst>
          </p:cNvPr>
          <p:cNvSpPr>
            <a:spLocks noGrp="1"/>
          </p:cNvSpPr>
          <p:nvPr>
            <p:ph type="dt" sz="half" idx="10"/>
          </p:nvPr>
        </p:nvSpPr>
        <p:spPr/>
        <p:txBody>
          <a:bodyPr/>
          <a:lstStyle/>
          <a:p>
            <a:r>
              <a:rPr lang="en-US" dirty="0"/>
              <a:t>June 23, 2021</a:t>
            </a:r>
          </a:p>
        </p:txBody>
      </p:sp>
      <p:sp>
        <p:nvSpPr>
          <p:cNvPr id="5" name="Slide Number Placeholder 4">
            <a:extLst>
              <a:ext uri="{FF2B5EF4-FFF2-40B4-BE49-F238E27FC236}">
                <a16:creationId xmlns:a16="http://schemas.microsoft.com/office/drawing/2014/main" id="{BC443373-8CD9-456C-886E-17B79AFB5286}"/>
              </a:ext>
            </a:extLst>
          </p:cNvPr>
          <p:cNvSpPr>
            <a:spLocks noGrp="1"/>
          </p:cNvSpPr>
          <p:nvPr>
            <p:ph type="sldNum" sz="quarter" idx="12"/>
          </p:nvPr>
        </p:nvSpPr>
        <p:spPr/>
        <p:txBody>
          <a:bodyPr/>
          <a:lstStyle/>
          <a:p>
            <a:fld id="{786E0B7A-D4FA-4778-BAC2-489658098A6C}" type="slidenum">
              <a:rPr lang="en-US" smtClean="0"/>
              <a:pPr/>
              <a:t>5</a:t>
            </a:fld>
            <a:endParaRPr lang="en-US" dirty="0"/>
          </a:p>
        </p:txBody>
      </p:sp>
    </p:spTree>
    <p:extLst>
      <p:ext uri="{BB962C8B-B14F-4D97-AF65-F5344CB8AC3E}">
        <p14:creationId xmlns:p14="http://schemas.microsoft.com/office/powerpoint/2010/main" val="72276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784B-686D-4F77-ACF3-404AE28F72BE}"/>
              </a:ext>
            </a:extLst>
          </p:cNvPr>
          <p:cNvSpPr>
            <a:spLocks noGrp="1"/>
          </p:cNvSpPr>
          <p:nvPr>
            <p:ph type="title"/>
          </p:nvPr>
        </p:nvSpPr>
        <p:spPr/>
        <p:txBody>
          <a:bodyPr/>
          <a:lstStyle/>
          <a:p>
            <a:r>
              <a:rPr lang="en-US" dirty="0"/>
              <a:t>Public Involvement</a:t>
            </a:r>
          </a:p>
        </p:txBody>
      </p:sp>
      <p:sp>
        <p:nvSpPr>
          <p:cNvPr id="3" name="Content Placeholder 2">
            <a:extLst>
              <a:ext uri="{FF2B5EF4-FFF2-40B4-BE49-F238E27FC236}">
                <a16:creationId xmlns:a16="http://schemas.microsoft.com/office/drawing/2014/main" id="{959072F1-272B-412B-B4A1-28BC5D2ABAC1}"/>
              </a:ext>
            </a:extLst>
          </p:cNvPr>
          <p:cNvSpPr>
            <a:spLocks noGrp="1"/>
          </p:cNvSpPr>
          <p:nvPr>
            <p:ph idx="1"/>
          </p:nvPr>
        </p:nvSpPr>
        <p:spPr>
          <a:xfrm>
            <a:off x="838200" y="1340606"/>
            <a:ext cx="9852102" cy="4789261"/>
          </a:xfrm>
        </p:spPr>
        <p:txBody>
          <a:bodyPr>
            <a:normAutofit/>
          </a:bodyPr>
          <a:lstStyle/>
          <a:p>
            <a:r>
              <a:rPr lang="en-US" dirty="0"/>
              <a:t>Community Outreach/Events</a:t>
            </a:r>
          </a:p>
          <a:p>
            <a:pPr lvl="1"/>
            <a:r>
              <a:rPr lang="en-US" dirty="0"/>
              <a:t>Community survey (159 responses received)</a:t>
            </a:r>
          </a:p>
          <a:p>
            <a:pPr lvl="1"/>
            <a:r>
              <a:rPr lang="en-US" dirty="0"/>
              <a:t>Community conversations (350 comments)</a:t>
            </a:r>
          </a:p>
          <a:p>
            <a:pPr lvl="2"/>
            <a:r>
              <a:rPr lang="en-US" dirty="0"/>
              <a:t>Farmers’ market</a:t>
            </a:r>
          </a:p>
          <a:p>
            <a:pPr lvl="2"/>
            <a:r>
              <a:rPr lang="en-US" dirty="0"/>
              <a:t>Movies in the Park</a:t>
            </a:r>
          </a:p>
          <a:p>
            <a:pPr lvl="2"/>
            <a:r>
              <a:rPr lang="en-US" dirty="0"/>
              <a:t>Rotary Club</a:t>
            </a:r>
          </a:p>
          <a:p>
            <a:pPr lvl="2"/>
            <a:r>
              <a:rPr lang="en-US" dirty="0"/>
              <a:t>Klickitat County Senior Center</a:t>
            </a:r>
          </a:p>
          <a:p>
            <a:pPr lvl="2"/>
            <a:r>
              <a:rPr lang="en-US" dirty="0"/>
              <a:t>Everybody’s Brewing</a:t>
            </a:r>
          </a:p>
          <a:p>
            <a:r>
              <a:rPr lang="en-US" dirty="0"/>
              <a:t>Planning Commission/City Council Meetings/Workshops</a:t>
            </a:r>
          </a:p>
          <a:p>
            <a:pPr lvl="1"/>
            <a:r>
              <a:rPr lang="en-US" dirty="0"/>
              <a:t>32 Planning Commission meetings/workshops</a:t>
            </a:r>
          </a:p>
          <a:p>
            <a:pPr lvl="1"/>
            <a:r>
              <a:rPr lang="en-US" dirty="0"/>
              <a:t>City Council meetings/workshops</a:t>
            </a:r>
          </a:p>
          <a:p>
            <a:pPr marL="457200" lvl="1" indent="0">
              <a:buNone/>
            </a:pPr>
            <a:endParaRPr lang="en-US" dirty="0"/>
          </a:p>
          <a:p>
            <a:pPr marL="457200" lvl="1" indent="0">
              <a:buNone/>
            </a:pPr>
            <a:endParaRPr lang="en-US" dirty="0"/>
          </a:p>
          <a:p>
            <a:pPr marL="457200" lvl="1" indent="0">
              <a:buNone/>
            </a:pPr>
            <a:endParaRPr lang="en-US" dirty="0"/>
          </a:p>
        </p:txBody>
      </p:sp>
      <p:sp>
        <p:nvSpPr>
          <p:cNvPr id="5" name="Slide Number Placeholder 4">
            <a:extLst>
              <a:ext uri="{FF2B5EF4-FFF2-40B4-BE49-F238E27FC236}">
                <a16:creationId xmlns:a16="http://schemas.microsoft.com/office/drawing/2014/main" id="{BC443373-8CD9-456C-886E-17B79AFB5286}"/>
              </a:ext>
            </a:extLst>
          </p:cNvPr>
          <p:cNvSpPr>
            <a:spLocks noGrp="1"/>
          </p:cNvSpPr>
          <p:nvPr>
            <p:ph type="sldNum" sz="quarter" idx="12"/>
          </p:nvPr>
        </p:nvSpPr>
        <p:spPr/>
        <p:txBody>
          <a:bodyPr/>
          <a:lstStyle/>
          <a:p>
            <a:fld id="{786E0B7A-D4FA-4778-BAC2-489658098A6C}" type="slidenum">
              <a:rPr lang="en-US" smtClean="0"/>
              <a:pPr/>
              <a:t>6</a:t>
            </a:fld>
            <a:endParaRPr lang="en-US" dirty="0"/>
          </a:p>
        </p:txBody>
      </p:sp>
      <p:sp>
        <p:nvSpPr>
          <p:cNvPr id="6" name="Date Placeholder 3">
            <a:extLst>
              <a:ext uri="{FF2B5EF4-FFF2-40B4-BE49-F238E27FC236}">
                <a16:creationId xmlns:a16="http://schemas.microsoft.com/office/drawing/2014/main" id="{D6360F5E-047A-42CE-9D59-9D32734F3C05}"/>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274078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784B-686D-4F77-ACF3-404AE28F72BE}"/>
              </a:ext>
            </a:extLst>
          </p:cNvPr>
          <p:cNvSpPr>
            <a:spLocks noGrp="1"/>
          </p:cNvSpPr>
          <p:nvPr>
            <p:ph type="title"/>
          </p:nvPr>
        </p:nvSpPr>
        <p:spPr/>
        <p:txBody>
          <a:bodyPr/>
          <a:lstStyle/>
          <a:p>
            <a:r>
              <a:rPr lang="en-US" dirty="0"/>
              <a:t>2040 Vision</a:t>
            </a:r>
          </a:p>
        </p:txBody>
      </p:sp>
      <p:sp>
        <p:nvSpPr>
          <p:cNvPr id="3" name="Content Placeholder 2">
            <a:extLst>
              <a:ext uri="{FF2B5EF4-FFF2-40B4-BE49-F238E27FC236}">
                <a16:creationId xmlns:a16="http://schemas.microsoft.com/office/drawing/2014/main" id="{959072F1-272B-412B-B4A1-28BC5D2ABAC1}"/>
              </a:ext>
            </a:extLst>
          </p:cNvPr>
          <p:cNvSpPr>
            <a:spLocks noGrp="1"/>
          </p:cNvSpPr>
          <p:nvPr>
            <p:ph idx="1"/>
          </p:nvPr>
        </p:nvSpPr>
        <p:spPr>
          <a:xfrm>
            <a:off x="304798" y="1340606"/>
            <a:ext cx="10693401" cy="4176787"/>
          </a:xfrm>
        </p:spPr>
        <p:txBody>
          <a:bodyPr>
            <a:normAutofit fontScale="92500"/>
          </a:bodyPr>
          <a:lstStyle/>
          <a:p>
            <a:pPr marL="457200" lvl="1" indent="0">
              <a:buNone/>
            </a:pPr>
            <a:r>
              <a:rPr lang="en-US" dirty="0"/>
              <a:t>Public involvement activities informed the creation of the vision. The vision helped drive the update of the comprehensive plan and provided a framework for the goals/policies of the elements contained in the plan.</a:t>
            </a:r>
          </a:p>
          <a:p>
            <a:pPr marL="457200" lvl="1" indent="0">
              <a:buNone/>
            </a:pPr>
            <a:endParaRPr lang="en-US" b="1" dirty="0">
              <a:solidFill>
                <a:schemeClr val="tx2"/>
              </a:solidFill>
            </a:endParaRPr>
          </a:p>
          <a:p>
            <a:pPr marL="457200" lvl="1" indent="0">
              <a:buNone/>
            </a:pPr>
            <a:r>
              <a:rPr lang="en-US" b="1" dirty="0">
                <a:solidFill>
                  <a:schemeClr val="tx2"/>
                </a:solidFill>
              </a:rPr>
              <a:t>“In 2040, White Salmon is a thriving village bounded by mountains, rivers and the Columbia River Gorge National Scenic Area. We nurture innovation and diversity, creating opportunities and partnerships that foster a prosperous community. Our unique location affords residents and visitors a gateway to explore the surrounding natural beauty. The city offers small streets and pedestrian paths that allow residents to walk to a variety of destinations, interact regularly with neighbors, and support a vibrant downtown business district. Our quality of life is based on balanced and sustainable growth that contributes to the community’s authenticity and prosperity.” </a:t>
            </a:r>
          </a:p>
          <a:p>
            <a:pPr marL="457200" lvl="1" indent="0">
              <a:buNone/>
            </a:pPr>
            <a:endParaRPr lang="en-US" dirty="0"/>
          </a:p>
          <a:p>
            <a:pPr marL="457200" lvl="1" indent="0">
              <a:buNone/>
            </a:pPr>
            <a:endParaRPr lang="en-US" dirty="0"/>
          </a:p>
        </p:txBody>
      </p:sp>
      <p:sp>
        <p:nvSpPr>
          <p:cNvPr id="5" name="Slide Number Placeholder 4">
            <a:extLst>
              <a:ext uri="{FF2B5EF4-FFF2-40B4-BE49-F238E27FC236}">
                <a16:creationId xmlns:a16="http://schemas.microsoft.com/office/drawing/2014/main" id="{BC443373-8CD9-456C-886E-17B79AFB5286}"/>
              </a:ext>
            </a:extLst>
          </p:cNvPr>
          <p:cNvSpPr>
            <a:spLocks noGrp="1"/>
          </p:cNvSpPr>
          <p:nvPr>
            <p:ph type="sldNum" sz="quarter" idx="12"/>
          </p:nvPr>
        </p:nvSpPr>
        <p:spPr/>
        <p:txBody>
          <a:bodyPr/>
          <a:lstStyle/>
          <a:p>
            <a:fld id="{786E0B7A-D4FA-4778-BAC2-489658098A6C}" type="slidenum">
              <a:rPr lang="en-US" smtClean="0"/>
              <a:pPr/>
              <a:t>7</a:t>
            </a:fld>
            <a:endParaRPr lang="en-US" dirty="0"/>
          </a:p>
        </p:txBody>
      </p:sp>
      <p:sp>
        <p:nvSpPr>
          <p:cNvPr id="6" name="Date Placeholder 3">
            <a:extLst>
              <a:ext uri="{FF2B5EF4-FFF2-40B4-BE49-F238E27FC236}">
                <a16:creationId xmlns:a16="http://schemas.microsoft.com/office/drawing/2014/main" id="{4A027B71-0EA2-44EB-8188-F64AAF2B79B2}"/>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3326567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a:xfrm>
            <a:off x="3099880" y="163140"/>
            <a:ext cx="8429015" cy="1160835"/>
          </a:xfrm>
        </p:spPr>
        <p:txBody>
          <a:bodyPr/>
          <a:lstStyle/>
          <a:p>
            <a:r>
              <a:rPr lang="en-US" dirty="0"/>
              <a:t>History and Historic Places Goals</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81" y="1323975"/>
            <a:ext cx="8682544" cy="4579281"/>
          </a:xfrm>
        </p:spPr>
        <p:txBody>
          <a:bodyPr>
            <a:noAutofit/>
          </a:bodyPr>
          <a:lstStyle/>
          <a:p>
            <a:r>
              <a:rPr lang="en-US" sz="2000" i="1" dirty="0"/>
              <a:t>Goal H&amp;HP-1. </a:t>
            </a:r>
            <a:r>
              <a:rPr lang="en-US" sz="2000" dirty="0"/>
              <a:t>Identify and document historic and cultural resources within the White Salmon urban area. </a:t>
            </a:r>
          </a:p>
          <a:p>
            <a:r>
              <a:rPr lang="en-US" sz="2000" i="1" dirty="0"/>
              <a:t>Goal H&amp;HP-2. </a:t>
            </a:r>
            <a:r>
              <a:rPr lang="en-US" sz="2000" dirty="0"/>
              <a:t>Encourage and promote private, public, and tribal parties to support the city’s archaeological, historical, and cultural goals and objectives. </a:t>
            </a:r>
          </a:p>
          <a:p>
            <a:r>
              <a:rPr lang="en-US" sz="2000" i="1" dirty="0"/>
              <a:t>Goal H&amp;HP-3. </a:t>
            </a:r>
            <a:r>
              <a:rPr lang="en-US" sz="2000" dirty="0"/>
              <a:t>Recognize the importance of educational materials and programming to stimulate awareness of the role that preservation and promotion of historic resources play in the city’s future. </a:t>
            </a:r>
          </a:p>
          <a:p>
            <a:r>
              <a:rPr lang="en-US" sz="2000" i="1" dirty="0"/>
              <a:t>Goal H&amp;PP-4. </a:t>
            </a:r>
            <a:r>
              <a:rPr lang="en-US" sz="2000" dirty="0"/>
              <a:t>Consider historic and cultural resource sites and values into city plans where appropriate. </a:t>
            </a:r>
          </a:p>
          <a:p>
            <a:r>
              <a:rPr lang="en-US" sz="2000" i="1" dirty="0"/>
              <a:t>Goal H&amp;P-5. </a:t>
            </a:r>
            <a:r>
              <a:rPr lang="en-US" sz="2000" dirty="0"/>
              <a:t>Maintain and preserve public locations of historical and cultural significance that are listed on local and state historic registers. </a:t>
            </a:r>
          </a:p>
          <a:p>
            <a:r>
              <a:rPr lang="en-US" sz="2000" i="1" dirty="0"/>
              <a:t>Goal H&amp;P-6. </a:t>
            </a:r>
            <a:r>
              <a:rPr lang="en-US" sz="2000" dirty="0"/>
              <a:t>Encourage private property owners with locations of historical and cultural significance to maintain and preserve historic and cultural resources. </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8</a:t>
            </a:fld>
            <a:endParaRPr lang="en-US" dirty="0"/>
          </a:p>
        </p:txBody>
      </p:sp>
      <p:pic>
        <p:nvPicPr>
          <p:cNvPr id="12" name="Picture Placeholder 11" descr="A picture containing text, document, pen&#10;&#10;Description automatically generated">
            <a:extLst>
              <a:ext uri="{FF2B5EF4-FFF2-40B4-BE49-F238E27FC236}">
                <a16:creationId xmlns:a16="http://schemas.microsoft.com/office/drawing/2014/main" id="{A3C7C5D3-95E5-431F-94F0-88E97DC332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606" r="11606"/>
          <a:stretch>
            <a:fillRect/>
          </a:stretch>
        </p:blipFill>
        <p:spPr/>
      </p:pic>
      <p:sp>
        <p:nvSpPr>
          <p:cNvPr id="13" name="Date Placeholder 3">
            <a:extLst>
              <a:ext uri="{FF2B5EF4-FFF2-40B4-BE49-F238E27FC236}">
                <a16:creationId xmlns:a16="http://schemas.microsoft.com/office/drawing/2014/main" id="{AD15DBB6-F3DF-4857-8CB2-D1E704BE5709}"/>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339811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1AE309-0DC6-458E-82C5-04294A37DEA4}"/>
              </a:ext>
            </a:extLst>
          </p:cNvPr>
          <p:cNvSpPr>
            <a:spLocks noGrp="1"/>
          </p:cNvSpPr>
          <p:nvPr>
            <p:ph type="title"/>
          </p:nvPr>
        </p:nvSpPr>
        <p:spPr>
          <a:xfrm>
            <a:off x="3099880" y="314288"/>
            <a:ext cx="8929992" cy="1160835"/>
          </a:xfrm>
        </p:spPr>
        <p:txBody>
          <a:bodyPr>
            <a:normAutofit/>
          </a:bodyPr>
          <a:lstStyle/>
          <a:p>
            <a:r>
              <a:rPr lang="en-US" dirty="0"/>
              <a:t>Parks and Recreation Goals</a:t>
            </a:r>
          </a:p>
        </p:txBody>
      </p:sp>
      <p:sp>
        <p:nvSpPr>
          <p:cNvPr id="8" name="Content Placeholder 7">
            <a:extLst>
              <a:ext uri="{FF2B5EF4-FFF2-40B4-BE49-F238E27FC236}">
                <a16:creationId xmlns:a16="http://schemas.microsoft.com/office/drawing/2014/main" id="{B214234C-BEE0-4663-989A-D124781A58B2}"/>
              </a:ext>
            </a:extLst>
          </p:cNvPr>
          <p:cNvSpPr>
            <a:spLocks noGrp="1"/>
          </p:cNvSpPr>
          <p:nvPr>
            <p:ph idx="1"/>
          </p:nvPr>
        </p:nvSpPr>
        <p:spPr>
          <a:xfrm>
            <a:off x="3099880" y="1371599"/>
            <a:ext cx="8429014" cy="4973925"/>
          </a:xfrm>
        </p:spPr>
        <p:txBody>
          <a:bodyPr>
            <a:normAutofit/>
          </a:bodyPr>
          <a:lstStyle/>
          <a:p>
            <a:r>
              <a:rPr lang="en-US" sz="2600" i="1" dirty="0"/>
              <a:t>Goal P&amp;R-1.</a:t>
            </a:r>
            <a:r>
              <a:rPr lang="en-US" sz="2600" dirty="0"/>
              <a:t> Maintain and improve access and multimodal circulation between park and recreation facilities.</a:t>
            </a:r>
          </a:p>
          <a:p>
            <a:r>
              <a:rPr lang="en-US" sz="2600" i="1" dirty="0"/>
              <a:t>Goal P&amp;R-2. </a:t>
            </a:r>
            <a:r>
              <a:rPr lang="en-US" sz="2600" dirty="0"/>
              <a:t>Maintain existing park and recreation facilities and improve existing park and recreation facilities with new or improved facilities, amenities, and uses.</a:t>
            </a:r>
          </a:p>
          <a:p>
            <a:r>
              <a:rPr lang="en-US" sz="2600" i="1" dirty="0"/>
              <a:t>Goal P&amp;R-3.</a:t>
            </a:r>
            <a:r>
              <a:rPr lang="en-US" sz="2600" dirty="0"/>
              <a:t> Ensure adequate funding opportunities, coordination, and partnerships to meet current and future park and recreation facility demands and maintenance needs.</a:t>
            </a:r>
          </a:p>
        </p:txBody>
      </p:sp>
      <p:sp>
        <p:nvSpPr>
          <p:cNvPr id="5" name="Slide Number Placeholder 4">
            <a:extLst>
              <a:ext uri="{FF2B5EF4-FFF2-40B4-BE49-F238E27FC236}">
                <a16:creationId xmlns:a16="http://schemas.microsoft.com/office/drawing/2014/main" id="{84B95849-778E-4D95-B1B5-9CCB77193A9C}"/>
              </a:ext>
            </a:extLst>
          </p:cNvPr>
          <p:cNvSpPr>
            <a:spLocks noGrp="1"/>
          </p:cNvSpPr>
          <p:nvPr>
            <p:ph type="sldNum" sz="quarter" idx="12"/>
          </p:nvPr>
        </p:nvSpPr>
        <p:spPr/>
        <p:txBody>
          <a:bodyPr/>
          <a:lstStyle/>
          <a:p>
            <a:fld id="{786E0B7A-D4FA-4778-BAC2-489658098A6C}" type="slidenum">
              <a:rPr lang="en-US" smtClean="0"/>
              <a:pPr/>
              <a:t>9</a:t>
            </a:fld>
            <a:endParaRPr lang="en-US" dirty="0"/>
          </a:p>
        </p:txBody>
      </p:sp>
      <p:pic>
        <p:nvPicPr>
          <p:cNvPr id="3" name="Picture Placeholder 2" descr="A picture containing text, tree, sign, outdoor&#10;&#10;Description automatically generated">
            <a:extLst>
              <a:ext uri="{FF2B5EF4-FFF2-40B4-BE49-F238E27FC236}">
                <a16:creationId xmlns:a16="http://schemas.microsoft.com/office/drawing/2014/main" id="{D21CFD54-7E46-4017-99D9-F4639D3A23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758" b="18758"/>
          <a:stretch>
            <a:fillRect/>
          </a:stretch>
        </p:blipFill>
        <p:spPr>
          <a:xfrm rot="5400000">
            <a:off x="-1412479" y="1413273"/>
            <a:ext cx="5233196" cy="2406650"/>
          </a:xfrm>
        </p:spPr>
      </p:pic>
      <p:sp>
        <p:nvSpPr>
          <p:cNvPr id="9" name="Date Placeholder 3">
            <a:extLst>
              <a:ext uri="{FF2B5EF4-FFF2-40B4-BE49-F238E27FC236}">
                <a16:creationId xmlns:a16="http://schemas.microsoft.com/office/drawing/2014/main" id="{88085662-825F-4EC6-89A8-120F96E5046B}"/>
              </a:ext>
            </a:extLst>
          </p:cNvPr>
          <p:cNvSpPr>
            <a:spLocks noGrp="1"/>
          </p:cNvSpPr>
          <p:nvPr>
            <p:ph type="dt" sz="half" idx="10"/>
          </p:nvPr>
        </p:nvSpPr>
        <p:spPr>
          <a:xfrm>
            <a:off x="9351486" y="6345525"/>
            <a:ext cx="2031449" cy="365125"/>
          </a:xfrm>
        </p:spPr>
        <p:txBody>
          <a:bodyPr/>
          <a:lstStyle/>
          <a:p>
            <a:r>
              <a:rPr lang="en-US" dirty="0"/>
              <a:t>June 23, 2021</a:t>
            </a:r>
          </a:p>
        </p:txBody>
      </p:sp>
    </p:spTree>
    <p:extLst>
      <p:ext uri="{BB962C8B-B14F-4D97-AF65-F5344CB8AC3E}">
        <p14:creationId xmlns:p14="http://schemas.microsoft.com/office/powerpoint/2010/main" val="1648955121"/>
      </p:ext>
    </p:extLst>
  </p:cSld>
  <p:clrMapOvr>
    <a:masterClrMapping/>
  </p:clrMapOvr>
</p:sld>
</file>

<file path=ppt/theme/theme1.xml><?xml version="1.0" encoding="utf-8"?>
<a:theme xmlns:a="http://schemas.openxmlformats.org/drawingml/2006/main" name="Office Theme">
  <a:themeElements>
    <a:clrScheme name="IBR">
      <a:dk1>
        <a:sysClr val="windowText" lastClr="000000"/>
      </a:dk1>
      <a:lt1>
        <a:sysClr val="window" lastClr="FFFFFF"/>
      </a:lt1>
      <a:dk2>
        <a:srgbClr val="003366"/>
      </a:dk2>
      <a:lt2>
        <a:srgbClr val="FFDA00"/>
      </a:lt2>
      <a:accent1>
        <a:srgbClr val="FFDA00"/>
      </a:accent1>
      <a:accent2>
        <a:srgbClr val="00AA8A"/>
      </a:accent2>
      <a:accent3>
        <a:srgbClr val="73DDBC"/>
      </a:accent3>
      <a:accent4>
        <a:srgbClr val="04A397"/>
      </a:accent4>
      <a:accent5>
        <a:srgbClr val="00ADDB"/>
      </a:accent5>
      <a:accent6>
        <a:srgbClr val="57CAE5"/>
      </a:accent6>
      <a:hlink>
        <a:srgbClr val="04A397"/>
      </a:hlink>
      <a:folHlink>
        <a:srgbClr val="04A397"/>
      </a:folHlink>
    </a:clrScheme>
    <a:fontScheme name="IBR">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mMjAyMGQ3ZC03N2M4LTQyOTQtYTQyNy01OTBlZThlYjMzMjgiIG9yaWdpbj0idXNlclNlbGVjdGVkIiAvPjxVc2VyTmFtZT5DT1JQXFVTTVU2NzU1NTQ8L1VzZXJOYW1lPjxEYXRlVGltZT4xLzExLzIwMjEgMTE6MDA6MTQgUE08L0RhdGVUaW1lPjxMYWJlbFN0cmluZz5ObyBNYXJraW5nPC9MYWJlbFN0cmluZz48L2l0ZW0+PC9sYWJlbEhpc3Rvcnk+</Value>
</WrappedLabelHistory>
</file>

<file path=customXml/item4.xml><?xml version="1.0" encoding="utf-8"?>
<ct:contentTypeSchema xmlns:ct="http://schemas.microsoft.com/office/2006/metadata/contentType" xmlns:ma="http://schemas.microsoft.com/office/2006/metadata/properties/metaAttributes" ct:_="" ma:_="" ma:contentTypeName="Document" ma:contentTypeID="0x010100CD204EB637C62045976C47AADA769092" ma:contentTypeVersion="13" ma:contentTypeDescription="Create a new document." ma:contentTypeScope="" ma:versionID="da6a08b829258ecc13680d5bea57cd71">
  <xsd:schema xmlns:xsd="http://www.w3.org/2001/XMLSchema" xmlns:xs="http://www.w3.org/2001/XMLSchema" xmlns:p="http://schemas.microsoft.com/office/2006/metadata/properties" xmlns:ns3="8df6f194-4ede-4c73-a3a6-a2f3d0416c6c" xmlns:ns4="e49dfa2b-cb0c-45dd-8e0e-588e6afa1dfc" targetNamespace="http://schemas.microsoft.com/office/2006/metadata/properties" ma:root="true" ma:fieldsID="269ad16ac8b427dac9e57daf7db68320" ns3:_="" ns4:_="">
    <xsd:import namespace="8df6f194-4ede-4c73-a3a6-a2f3d0416c6c"/>
    <xsd:import namespace="e49dfa2b-cb0c-45dd-8e0e-588e6afa1df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f6f194-4ede-4c73-a3a6-a2f3d0416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9dfa2b-cb0c-45dd-8e0e-588e6afa1df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sisl xmlns:xsi="http://www.w3.org/2001/XMLSchema-instance" xmlns:xsd="http://www.w3.org/2001/XMLSchema" xmlns="http://www.boldonjames.com/2008/01/sie/internal/label" sislVersion="0" policy="f2020d7d-77c8-4294-a427-590ee8eb3328" origin="userSelected"/>
</file>

<file path=customXml/itemProps1.xml><?xml version="1.0" encoding="utf-8"?>
<ds:datastoreItem xmlns:ds="http://schemas.openxmlformats.org/officeDocument/2006/customXml" ds:itemID="{C40D959E-5653-4AAF-AC0B-550C1941C203}">
  <ds:schemaRefs>
    <ds:schemaRef ds:uri="http://schemas.microsoft.com/sharepoint/v3/contenttype/forms"/>
  </ds:schemaRefs>
</ds:datastoreItem>
</file>

<file path=customXml/itemProps2.xml><?xml version="1.0" encoding="utf-8"?>
<ds:datastoreItem xmlns:ds="http://schemas.openxmlformats.org/officeDocument/2006/customXml" ds:itemID="{31249277-5069-47E3-9296-8ECEA069A8A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e49dfa2b-cb0c-45dd-8e0e-588e6afa1dfc"/>
    <ds:schemaRef ds:uri="8df6f194-4ede-4c73-a3a6-a2f3d0416c6c"/>
    <ds:schemaRef ds:uri="http://www.w3.org/XML/1998/namespace"/>
    <ds:schemaRef ds:uri="http://purl.org/dc/dcmitype/"/>
  </ds:schemaRefs>
</ds:datastoreItem>
</file>

<file path=customXml/itemProps3.xml><?xml version="1.0" encoding="utf-8"?>
<ds:datastoreItem xmlns:ds="http://schemas.openxmlformats.org/officeDocument/2006/customXml" ds:itemID="{12BBEB29-9DD3-4AEF-A202-156CE43B6D86}">
  <ds:schemaRefs>
    <ds:schemaRef ds:uri="http://www.w3.org/2001/XMLSchema"/>
    <ds:schemaRef ds:uri="http://www.boldonjames.com/2016/02/Classifier/internal/wrappedLabelHistory"/>
  </ds:schemaRefs>
</ds:datastoreItem>
</file>

<file path=customXml/itemProps4.xml><?xml version="1.0" encoding="utf-8"?>
<ds:datastoreItem xmlns:ds="http://schemas.openxmlformats.org/officeDocument/2006/customXml" ds:itemID="{F18DC461-5415-47C3-8B81-E7A101C7EC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f6f194-4ede-4c73-a3a6-a2f3d0416c6c"/>
    <ds:schemaRef ds:uri="e49dfa2b-cb0c-45dd-8e0e-588e6afa1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20195229-C076-4F73-AF79-9A283C4C95A3}">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5775</TotalTime>
  <Words>1378</Words>
  <Application>Microsoft Office PowerPoint</Application>
  <PresentationFormat>Widescreen</PresentationFormat>
  <Paragraphs>177</Paragraphs>
  <Slides>18</Slides>
  <Notes>18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Arial</vt:lpstr>
      <vt:lpstr>Source Sans Pro</vt:lpstr>
      <vt:lpstr>Source Sans Pro Semibold</vt:lpstr>
      <vt:lpstr>Source Sans Pro Semibold</vt:lpstr>
      <vt:lpstr>Office Theme</vt:lpstr>
      <vt:lpstr>White Salmon Comprehensive Plan Update</vt:lpstr>
      <vt:lpstr>Introduction</vt:lpstr>
      <vt:lpstr>Comprehensive Plan Organization</vt:lpstr>
      <vt:lpstr>Comprehensive Plan Organization</vt:lpstr>
      <vt:lpstr>Plan elements</vt:lpstr>
      <vt:lpstr>Public Involvement</vt:lpstr>
      <vt:lpstr>2040 Vision</vt:lpstr>
      <vt:lpstr>History and Historic Places Goals</vt:lpstr>
      <vt:lpstr>Parks and Recreation Goals</vt:lpstr>
      <vt:lpstr>Economic Development Goals</vt:lpstr>
      <vt:lpstr>Environment and Critical Areas Goals</vt:lpstr>
      <vt:lpstr>Transportation Goals</vt:lpstr>
      <vt:lpstr>Public Facilities and Services Goal</vt:lpstr>
      <vt:lpstr>Land Use and Urbanization Goals</vt:lpstr>
      <vt:lpstr>Land Use Designations</vt:lpstr>
      <vt:lpstr>Housing Goals</vt:lpstr>
      <vt:lpstr>Capital Improvement Program Goal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David Gitlin</dc:creator>
  <cp:lastModifiedBy>Spoo, Ethan</cp:lastModifiedBy>
  <cp:revision>152</cp:revision>
  <cp:lastPrinted>2021-02-24T21:58:46Z</cp:lastPrinted>
  <dcterms:created xsi:type="dcterms:W3CDTF">2021-01-07T21:13:22Z</dcterms:created>
  <dcterms:modified xsi:type="dcterms:W3CDTF">2021-06-23T16:43:54Z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0x010100CD204EB637C62045976C47AADA769092</vt:lpwstr>
  </property>
  <property fmtid="{D5CDD505-2E9C-101B-9397-08002B2CF9AE}" pid="3" name="docIndexRef">
    <vt:lpwstr>2735d53c-7bb5-412a-a755-95689992be94</vt:lpwstr>
  </property>
  <property fmtid="{D5CDD505-2E9C-101B-9397-08002B2CF9AE}" pid="4" name="bjDocumentSecurityLabel">
    <vt:lpwstr>No Marking</vt:lpwstr>
  </property>
  <property fmtid="{D5CDD505-2E9C-101B-9397-08002B2CF9AE}" pid="5" name="bjClsUserRVM">
    <vt:lpwstr>[]</vt:lpwstr>
  </property>
  <property fmtid="{D5CDD505-2E9C-101B-9397-08002B2CF9AE}" pid="6" name="bjSaver">
    <vt:lpwstr>xnlp2Y6Rdr4a5BOSBTJ59x1ZyDj6mQCV</vt:lpwstr>
  </property>
  <property fmtid="{D5CDD505-2E9C-101B-9397-08002B2CF9AE}" pid="7" name="bjLabelHistoryID">
    <vt:lpwstr>{12BBEB29-9DD3-4AEF-A202-156CE43B6D86}</vt:lpwstr>
  </property>
</Properties>
</file>