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8"/>
  </p:notesMasterIdLst>
  <p:sldIdLst>
    <p:sldId id="256" r:id="rId2"/>
    <p:sldId id="356" r:id="rId3"/>
    <p:sldId id="357" r:id="rId4"/>
    <p:sldId id="355" r:id="rId5"/>
    <p:sldId id="358" r:id="rId6"/>
    <p:sldId id="359" r:id="rId7"/>
    <p:sldId id="402" r:id="rId8"/>
    <p:sldId id="373" r:id="rId9"/>
    <p:sldId id="360" r:id="rId10"/>
    <p:sldId id="361" r:id="rId11"/>
    <p:sldId id="362" r:id="rId12"/>
    <p:sldId id="433" r:id="rId13"/>
    <p:sldId id="434" r:id="rId14"/>
    <p:sldId id="363" r:id="rId15"/>
    <p:sldId id="364" r:id="rId16"/>
    <p:sldId id="365" r:id="rId17"/>
    <p:sldId id="367" r:id="rId18"/>
    <p:sldId id="368" r:id="rId19"/>
    <p:sldId id="369" r:id="rId20"/>
    <p:sldId id="370" r:id="rId21"/>
    <p:sldId id="371" r:id="rId22"/>
    <p:sldId id="435" r:id="rId23"/>
    <p:sldId id="374" r:id="rId24"/>
    <p:sldId id="375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421" r:id="rId35"/>
    <p:sldId id="422" r:id="rId36"/>
    <p:sldId id="426" r:id="rId37"/>
    <p:sldId id="427" r:id="rId38"/>
    <p:sldId id="428" r:id="rId39"/>
    <p:sldId id="423" r:id="rId40"/>
    <p:sldId id="424" r:id="rId41"/>
    <p:sldId id="425" r:id="rId42"/>
    <p:sldId id="432" r:id="rId43"/>
    <p:sldId id="429" r:id="rId44"/>
    <p:sldId id="430" r:id="rId45"/>
    <p:sldId id="431" r:id="rId46"/>
    <p:sldId id="436" r:id="rId47"/>
    <p:sldId id="372" r:id="rId48"/>
    <p:sldId id="388" r:id="rId49"/>
    <p:sldId id="389" r:id="rId50"/>
    <p:sldId id="391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400" r:id="rId59"/>
    <p:sldId id="399" r:id="rId60"/>
    <p:sldId id="403" r:id="rId61"/>
    <p:sldId id="401" r:id="rId62"/>
    <p:sldId id="418" r:id="rId63"/>
    <p:sldId id="407" r:id="rId64"/>
    <p:sldId id="404" r:id="rId65"/>
    <p:sldId id="408" r:id="rId66"/>
    <p:sldId id="409" r:id="rId67"/>
    <p:sldId id="410" r:id="rId68"/>
    <p:sldId id="411" r:id="rId69"/>
    <p:sldId id="406" r:id="rId70"/>
    <p:sldId id="413" r:id="rId71"/>
    <p:sldId id="414" r:id="rId72"/>
    <p:sldId id="415" r:id="rId73"/>
    <p:sldId id="405" r:id="rId74"/>
    <p:sldId id="419" r:id="rId75"/>
    <p:sldId id="420" r:id="rId76"/>
    <p:sldId id="416" r:id="rId7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1" roundtripDataSignature="AMtx7mhBV2XmG/Y9TRU231/fAhcfIPZw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B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27"/>
    <p:restoredTop sz="93032"/>
  </p:normalViewPr>
  <p:slideViewPr>
    <p:cSldViewPr snapToGrid="0" snapToObjects="1">
      <p:cViewPr>
        <p:scale>
          <a:sx n="99" d="100"/>
          <a:sy n="99" d="100"/>
        </p:scale>
        <p:origin x="67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1" i="0" u="none" strike="noStrike" cap="none">
        <a:solidFill>
          <a:srgbClr val="000000"/>
        </a:solidFill>
        <a:latin typeface="Gill Sans SemiBold" charset="0"/>
        <a:ea typeface="Gill Sans SemiBold" charset="0"/>
        <a:cs typeface="Gill Sans SemiBold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5764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5093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799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477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4218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114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3908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7064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350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584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7037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974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4211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78815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501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31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87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7067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1285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2996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4370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3390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3797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016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651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83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4"/>
          <p:cNvSpPr txBox="1">
            <a:spLocks noGrp="1"/>
          </p:cNvSpPr>
          <p:nvPr>
            <p:ph type="title"/>
          </p:nvPr>
        </p:nvSpPr>
        <p:spPr>
          <a:xfrm>
            <a:off x="892969" y="863946"/>
            <a:ext cx="7358064" cy="1741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11" name="Google Shape;11;p74"/>
          <p:cNvSpPr txBox="1">
            <a:spLocks noGrp="1"/>
          </p:cNvSpPr>
          <p:nvPr>
            <p:ph type="body" idx="1"/>
          </p:nvPr>
        </p:nvSpPr>
        <p:spPr>
          <a:xfrm>
            <a:off x="892969" y="2652116"/>
            <a:ext cx="7358064" cy="59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  <a:defRPr sz="1900"/>
            </a:lvl5pPr>
            <a:lvl6pPr marL="2743200" lvl="5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9pPr>
          </a:lstStyle>
          <a:p>
            <a:endParaRPr dirty="0"/>
          </a:p>
        </p:txBody>
      </p:sp>
      <p:sp>
        <p:nvSpPr>
          <p:cNvPr id="12" name="Google Shape;12;p74"/>
          <p:cNvSpPr txBox="1">
            <a:spLocks noGrp="1"/>
          </p:cNvSpPr>
          <p:nvPr>
            <p:ph type="sldNum" idx="12"/>
          </p:nvPr>
        </p:nvSpPr>
        <p:spPr>
          <a:xfrm>
            <a:off x="4455979" y="4902398"/>
            <a:ext cx="227280" cy="22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0"/>
          <p:cNvSpPr txBox="1">
            <a:spLocks noGrp="1"/>
          </p:cNvSpPr>
          <p:nvPr>
            <p:ph type="title"/>
          </p:nvPr>
        </p:nvSpPr>
        <p:spPr>
          <a:xfrm>
            <a:off x="892969" y="1701106"/>
            <a:ext cx="7358064" cy="1741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80"/>
          <p:cNvSpPr txBox="1">
            <a:spLocks noGrp="1"/>
          </p:cNvSpPr>
          <p:nvPr>
            <p:ph type="sldNum" idx="12"/>
          </p:nvPr>
        </p:nvSpPr>
        <p:spPr>
          <a:xfrm>
            <a:off x="4455979" y="4902398"/>
            <a:ext cx="227280" cy="22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1"/>
          <p:cNvSpPr txBox="1">
            <a:spLocks noGrp="1"/>
          </p:cNvSpPr>
          <p:nvPr>
            <p:ph type="title"/>
          </p:nvPr>
        </p:nvSpPr>
        <p:spPr>
          <a:xfrm>
            <a:off x="669726" y="133944"/>
            <a:ext cx="7804548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81"/>
          <p:cNvSpPr txBox="1">
            <a:spLocks noGrp="1"/>
          </p:cNvSpPr>
          <p:nvPr>
            <p:ph type="sldNum" idx="12"/>
          </p:nvPr>
        </p:nvSpPr>
        <p:spPr>
          <a:xfrm>
            <a:off x="4455979" y="4902398"/>
            <a:ext cx="227280" cy="22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2"/>
          <p:cNvSpPr>
            <a:spLocks noGrp="1"/>
          </p:cNvSpPr>
          <p:nvPr>
            <p:ph type="pic" idx="2"/>
          </p:nvPr>
        </p:nvSpPr>
        <p:spPr>
          <a:xfrm>
            <a:off x="4723805" y="1366241"/>
            <a:ext cx="3750470" cy="3315148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82"/>
          <p:cNvSpPr txBox="1">
            <a:spLocks noGrp="1"/>
          </p:cNvSpPr>
          <p:nvPr>
            <p:ph type="title"/>
          </p:nvPr>
        </p:nvSpPr>
        <p:spPr>
          <a:xfrm>
            <a:off x="669726" y="133944"/>
            <a:ext cx="7804548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82"/>
          <p:cNvSpPr txBox="1">
            <a:spLocks noGrp="1"/>
          </p:cNvSpPr>
          <p:nvPr>
            <p:ph type="body" idx="1"/>
          </p:nvPr>
        </p:nvSpPr>
        <p:spPr>
          <a:xfrm>
            <a:off x="669725" y="1366241"/>
            <a:ext cx="3750471" cy="3315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5750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30"/>
              <a:buFont typeface="Helvetica Neue"/>
              <a:buChar char="•"/>
              <a:defRPr sz="1400"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marL="914400" lvl="1" indent="-35750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30"/>
              <a:buFont typeface="Helvetica Neue"/>
              <a:buChar char="•"/>
              <a:defRPr sz="1400"/>
            </a:lvl2pPr>
            <a:lvl3pPr marL="1371600" lvl="2" indent="-35750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30"/>
              <a:buFont typeface="Helvetica Neue"/>
              <a:buChar char="•"/>
              <a:defRPr sz="1400"/>
            </a:lvl3pPr>
            <a:lvl4pPr marL="1828800" lvl="3" indent="-35750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30"/>
              <a:buFont typeface="Helvetica Neue"/>
              <a:buChar char="•"/>
              <a:defRPr sz="1400"/>
            </a:lvl4pPr>
            <a:lvl5pPr marL="2286000" lvl="4" indent="-35750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30"/>
              <a:buFont typeface="Helvetica Neue"/>
              <a:buChar char="•"/>
              <a:defRPr sz="1400"/>
            </a:lvl5pPr>
            <a:lvl6pPr marL="2743200" lvl="5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82"/>
          <p:cNvSpPr txBox="1">
            <a:spLocks noGrp="1"/>
          </p:cNvSpPr>
          <p:nvPr>
            <p:ph type="sldNum" idx="12"/>
          </p:nvPr>
        </p:nvSpPr>
        <p:spPr>
          <a:xfrm>
            <a:off x="4455979" y="4902398"/>
            <a:ext cx="227280" cy="22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3"/>
          <p:cNvSpPr txBox="1">
            <a:spLocks noGrp="1"/>
          </p:cNvSpPr>
          <p:nvPr>
            <p:ph type="body" idx="1"/>
          </p:nvPr>
        </p:nvSpPr>
        <p:spPr>
          <a:xfrm>
            <a:off x="669726" y="669726"/>
            <a:ext cx="7804548" cy="380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marL="914400" lvl="1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83"/>
          <p:cNvSpPr txBox="1">
            <a:spLocks noGrp="1"/>
          </p:cNvSpPr>
          <p:nvPr>
            <p:ph type="sldNum" idx="12"/>
          </p:nvPr>
        </p:nvSpPr>
        <p:spPr>
          <a:xfrm>
            <a:off x="4455979" y="4902398"/>
            <a:ext cx="227280" cy="22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4"/>
          <p:cNvSpPr>
            <a:spLocks noGrp="1"/>
          </p:cNvSpPr>
          <p:nvPr>
            <p:ph type="pic" idx="2"/>
          </p:nvPr>
        </p:nvSpPr>
        <p:spPr>
          <a:xfrm>
            <a:off x="4732733" y="2618631"/>
            <a:ext cx="3750471" cy="2056061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84"/>
          <p:cNvSpPr>
            <a:spLocks noGrp="1"/>
          </p:cNvSpPr>
          <p:nvPr>
            <p:ph type="pic" idx="3"/>
          </p:nvPr>
        </p:nvSpPr>
        <p:spPr>
          <a:xfrm>
            <a:off x="4732733" y="334862"/>
            <a:ext cx="3750471" cy="2056062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84"/>
          <p:cNvSpPr>
            <a:spLocks noGrp="1"/>
          </p:cNvSpPr>
          <p:nvPr>
            <p:ph type="pic" idx="4"/>
          </p:nvPr>
        </p:nvSpPr>
        <p:spPr>
          <a:xfrm>
            <a:off x="669725" y="334862"/>
            <a:ext cx="3750471" cy="433983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84"/>
          <p:cNvSpPr txBox="1">
            <a:spLocks noGrp="1"/>
          </p:cNvSpPr>
          <p:nvPr>
            <p:ph type="sldNum" idx="12"/>
          </p:nvPr>
        </p:nvSpPr>
        <p:spPr>
          <a:xfrm>
            <a:off x="4455979" y="4902398"/>
            <a:ext cx="227280" cy="22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5"/>
          <p:cNvSpPr txBox="1">
            <a:spLocks noGrp="1"/>
          </p:cNvSpPr>
          <p:nvPr>
            <p:ph type="body" idx="1"/>
          </p:nvPr>
        </p:nvSpPr>
        <p:spPr>
          <a:xfrm>
            <a:off x="892969" y="3355330"/>
            <a:ext cx="7358064" cy="24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 sz="1200"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marL="914400" lvl="1" indent="-3390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40"/>
              <a:buFont typeface="Helvetica Neue"/>
              <a:buChar char="•"/>
              <a:defRPr sz="1200" i="1"/>
            </a:lvl2pPr>
            <a:lvl3pPr marL="1371600" lvl="2" indent="-3390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40"/>
              <a:buFont typeface="Helvetica Neue"/>
              <a:buChar char="•"/>
              <a:defRPr sz="1200" i="1"/>
            </a:lvl3pPr>
            <a:lvl4pPr marL="1828800" lvl="3" indent="-3390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40"/>
              <a:buFont typeface="Helvetica Neue"/>
              <a:buChar char="•"/>
              <a:defRPr sz="1200" i="1"/>
            </a:lvl4pPr>
            <a:lvl5pPr marL="2286000" lvl="4" indent="-3390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40"/>
              <a:buFont typeface="Helvetica Neue"/>
              <a:buChar char="•"/>
              <a:defRPr sz="1200" i="1"/>
            </a:lvl5pPr>
            <a:lvl6pPr marL="2743200" lvl="5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9pPr>
          </a:lstStyle>
          <a:p>
            <a:endParaRPr dirty="0"/>
          </a:p>
        </p:txBody>
      </p:sp>
      <p:sp>
        <p:nvSpPr>
          <p:cNvPr id="52" name="Google Shape;52;p85"/>
          <p:cNvSpPr txBox="1">
            <a:spLocks noGrp="1"/>
          </p:cNvSpPr>
          <p:nvPr>
            <p:ph type="body" idx="2"/>
          </p:nvPr>
        </p:nvSpPr>
        <p:spPr>
          <a:xfrm>
            <a:off x="892968" y="2272113"/>
            <a:ext cx="7358065" cy="32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 b="1" i="0">
                <a:latin typeface="Gill Sans SemiBold" charset="0"/>
                <a:ea typeface="Gill Sans SemiBold" charset="0"/>
                <a:cs typeface="Gill Sans SemiBold" charset="0"/>
              </a:defRPr>
            </a:lvl1pPr>
            <a:lvl2pPr marL="914400" lvl="1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610"/>
              <a:buChar char="•"/>
              <a:defRPr/>
            </a:lvl9pPr>
          </a:lstStyle>
          <a:p>
            <a:endParaRPr dirty="0"/>
          </a:p>
        </p:txBody>
      </p:sp>
      <p:sp>
        <p:nvSpPr>
          <p:cNvPr id="53" name="Google Shape;53;p85"/>
          <p:cNvSpPr txBox="1">
            <a:spLocks noGrp="1"/>
          </p:cNvSpPr>
          <p:nvPr>
            <p:ph type="sldNum" idx="12"/>
          </p:nvPr>
        </p:nvSpPr>
        <p:spPr>
          <a:xfrm>
            <a:off x="4455979" y="4902398"/>
            <a:ext cx="227280" cy="22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86"/>
          <p:cNvSpPr txBox="1">
            <a:spLocks noGrp="1"/>
          </p:cNvSpPr>
          <p:nvPr>
            <p:ph type="sldNum" idx="12"/>
          </p:nvPr>
        </p:nvSpPr>
        <p:spPr>
          <a:xfrm>
            <a:off x="4455979" y="4902398"/>
            <a:ext cx="227280" cy="22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3"/>
          <p:cNvSpPr txBox="1">
            <a:spLocks noGrp="1"/>
          </p:cNvSpPr>
          <p:nvPr>
            <p:ph type="title"/>
          </p:nvPr>
        </p:nvSpPr>
        <p:spPr>
          <a:xfrm>
            <a:off x="669726" y="133944"/>
            <a:ext cx="7804548" cy="113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7" name="Google Shape;7;p73"/>
          <p:cNvSpPr txBox="1">
            <a:spLocks noGrp="1"/>
          </p:cNvSpPr>
          <p:nvPr>
            <p:ph type="body" idx="1"/>
          </p:nvPr>
        </p:nvSpPr>
        <p:spPr>
          <a:xfrm>
            <a:off x="669726" y="1366241"/>
            <a:ext cx="7804548" cy="3315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8" name="Google Shape;8;p73"/>
          <p:cNvSpPr txBox="1">
            <a:spLocks noGrp="1"/>
          </p:cNvSpPr>
          <p:nvPr>
            <p:ph type="sldNum" idx="12"/>
          </p:nvPr>
        </p:nvSpPr>
        <p:spPr>
          <a:xfrm>
            <a:off x="4455979" y="4902398"/>
            <a:ext cx="227280" cy="22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Gill Sans SemiBold" charset="0"/>
          <a:ea typeface="Gill Sans SemiBold" charset="0"/>
          <a:cs typeface="Gill Sans SemiBold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Gill Sans SemiBold" charset="0"/>
          <a:ea typeface="Gill Sans SemiBold" charset="0"/>
          <a:cs typeface="Gill Sans SemiBold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191250" y="250476"/>
            <a:ext cx="8761500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City of White Salmon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10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Housing Needs Assessment +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 SemiBold" charset="0"/>
                <a:cs typeface="Gill Sans"/>
                <a:sym typeface="Gill Sans"/>
              </a:rPr>
              <a:t>Housing Action Plan</a:t>
            </a: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r>
              <a:rPr lang="en-US" sz="7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  </a:t>
            </a: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ill Sans"/>
              <a:buNone/>
            </a:pPr>
            <a:r>
              <a:rPr lang="en-US" sz="22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City Council and Planning Commission Workshop</a:t>
            </a:r>
            <a:endParaRPr sz="22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r>
              <a:rPr lang="en-US" sz="7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 </a:t>
            </a: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r>
              <a:rPr lang="en-US" sz="1400" b="1" dirty="0">
                <a:latin typeface="Gill Sans"/>
                <a:ea typeface="Gill Sans"/>
                <a:cs typeface="Gill Sans"/>
                <a:sym typeface="Gill Sans"/>
              </a:rPr>
              <a:t>June 15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, 2023</a:t>
            </a:r>
            <a:endParaRPr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6" name="Picture 5" descr="A picture containing outdoor, road, tree, sky&#10;&#10;Description automatically generated">
            <a:extLst>
              <a:ext uri="{FF2B5EF4-FFF2-40B4-BE49-F238E27FC236}">
                <a16:creationId xmlns:a16="http://schemas.microsoft.com/office/drawing/2014/main" id="{E5A88D12-2E48-2417-185A-12F25D36D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661" y="1572426"/>
            <a:ext cx="4694869" cy="25093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F40E09F0-9975-9257-6B33-AED44375A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30" y="1173069"/>
            <a:ext cx="4376370" cy="1564281"/>
          </a:xfrm>
          <a:prstGeom prst="rect">
            <a:avLst/>
          </a:prstGeom>
        </p:spPr>
      </p:pic>
      <p:pic>
        <p:nvPicPr>
          <p:cNvPr id="5" name="Picture 4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16923D99-F460-9C72-80B5-600A9812C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951" y="2043305"/>
            <a:ext cx="4257884" cy="30857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C6B8D19-4062-A8D3-4320-5E49A54020E6}"/>
              </a:ext>
            </a:extLst>
          </p:cNvPr>
          <p:cNvSpPr/>
          <p:nvPr/>
        </p:nvSpPr>
        <p:spPr>
          <a:xfrm>
            <a:off x="8805745" y="2737350"/>
            <a:ext cx="282933" cy="3066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D144B6-1725-5C3A-4069-0F7191691F56}"/>
              </a:ext>
            </a:extLst>
          </p:cNvPr>
          <p:cNvCxnSpPr>
            <a:cxnSpLocks/>
          </p:cNvCxnSpPr>
          <p:nvPr/>
        </p:nvCxnSpPr>
        <p:spPr>
          <a:xfrm>
            <a:off x="4572000" y="2434107"/>
            <a:ext cx="4071376" cy="456554"/>
          </a:xfrm>
          <a:prstGeom prst="line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61;p1">
            <a:extLst>
              <a:ext uri="{FF2B5EF4-FFF2-40B4-BE49-F238E27FC236}">
                <a16:creationId xmlns:a16="http://schemas.microsoft.com/office/drawing/2014/main" id="{ECD4897A-C969-0B61-3C14-75101B460988}"/>
              </a:ext>
            </a:extLst>
          </p:cNvPr>
          <p:cNvSpPr txBox="1">
            <a:spLocks/>
          </p:cNvSpPr>
          <p:nvPr/>
        </p:nvSpPr>
        <p:spPr>
          <a:xfrm>
            <a:off x="-1508795" y="3387345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NOTE: County population 23,461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WS population 2,727 (11.6%)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11" name="Google Shape;61;p1">
            <a:extLst>
              <a:ext uri="{FF2B5EF4-FFF2-40B4-BE49-F238E27FC236}">
                <a16:creationId xmlns:a16="http://schemas.microsoft.com/office/drawing/2014/main" id="{0D473EE1-F6B0-07E1-AEBA-D12078D2A19A}"/>
              </a:ext>
            </a:extLst>
          </p:cNvPr>
          <p:cNvSpPr txBox="1">
            <a:spLocks/>
          </p:cNvSpPr>
          <p:nvPr/>
        </p:nvSpPr>
        <p:spPr>
          <a:xfrm>
            <a:off x="760575" y="1656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Buildable Lands and Demand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000" b="1" dirty="0">
                <a:latin typeface="Gill Sans"/>
                <a:ea typeface="Gill Sans"/>
                <a:cs typeface="Gill Sans"/>
                <a:sym typeface="Gill Sans"/>
              </a:rPr>
              <a:t>2020 Urbanization Study by FCS Group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760575" y="3312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Buildable Lands and Demand</a:t>
            </a:r>
            <a:endParaRPr lang="en-US" sz="24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pic>
        <p:nvPicPr>
          <p:cNvPr id="4" name="Picture 3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E7089E5C-14EF-3C5E-2B58-C180D5F2C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651" y="1111930"/>
            <a:ext cx="6002698" cy="386408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9C71E76-B483-5CE2-BD34-D3CEBBE9F60B}"/>
              </a:ext>
            </a:extLst>
          </p:cNvPr>
          <p:cNvSpPr/>
          <p:nvPr/>
        </p:nvSpPr>
        <p:spPr>
          <a:xfrm>
            <a:off x="6753761" y="2941504"/>
            <a:ext cx="396186" cy="2754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18792-C59A-FED4-B2DF-17ED2ABF674D}"/>
              </a:ext>
            </a:extLst>
          </p:cNvPr>
          <p:cNvCxnSpPr/>
          <p:nvPr/>
        </p:nvCxnSpPr>
        <p:spPr>
          <a:xfrm>
            <a:off x="3811836" y="1564395"/>
            <a:ext cx="1101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8FF7F-E58D-9F25-3386-83486E4FCA41}"/>
              </a:ext>
            </a:extLst>
          </p:cNvPr>
          <p:cNvCxnSpPr>
            <a:cxnSpLocks/>
          </p:cNvCxnSpPr>
          <p:nvPr/>
        </p:nvCxnSpPr>
        <p:spPr>
          <a:xfrm>
            <a:off x="3470313" y="4757450"/>
            <a:ext cx="14432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FF196A08-55C5-4BAD-32F5-7062B544597F}"/>
              </a:ext>
            </a:extLst>
          </p:cNvPr>
          <p:cNvSpPr/>
          <p:nvPr/>
        </p:nvSpPr>
        <p:spPr>
          <a:xfrm>
            <a:off x="6977612" y="4521207"/>
            <a:ext cx="396186" cy="2754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760575" y="3312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Growth Trends</a:t>
            </a:r>
            <a:endParaRPr lang="en-US" sz="24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277 homes on an average of 50’ x 100’ lots (approx. 5 units/acre gross) would require about 55 acres of net buildable land. At a higher density, the requirement would be lower.  At say 10 units/acre gross, it would be about 27 acres.</a:t>
            </a: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479 homes on an average of 50’ x 100’ lots (approx. 4 units/acre gross) would require about 95 acres of net buildable land. At a higher density, the requirement would be lower.  At say 10 units/acre gross, it would be about 47 acres.</a:t>
            </a: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8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122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760575" y="3312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Buildable Lands and Demand</a:t>
            </a:r>
            <a:endParaRPr lang="en-US" sz="24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sp>
        <p:nvSpPr>
          <p:cNvPr id="10" name="Google Shape;61;p1">
            <a:extLst>
              <a:ext uri="{FF2B5EF4-FFF2-40B4-BE49-F238E27FC236}">
                <a16:creationId xmlns:a16="http://schemas.microsoft.com/office/drawing/2014/main" id="{ECD4897A-C969-0B61-3C14-75101B460988}"/>
              </a:ext>
            </a:extLst>
          </p:cNvPr>
          <p:cNvSpPr txBox="1">
            <a:spLocks/>
          </p:cNvSpPr>
          <p:nvPr/>
        </p:nvSpPr>
        <p:spPr>
          <a:xfrm>
            <a:off x="-1177531" y="51435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NOTE: County population 23,461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WS population 2,727 (11.6%)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8FF7F-E58D-9F25-3386-83486E4FCA41}"/>
              </a:ext>
            </a:extLst>
          </p:cNvPr>
          <p:cNvCxnSpPr>
            <a:cxnSpLocks/>
          </p:cNvCxnSpPr>
          <p:nvPr/>
        </p:nvCxnSpPr>
        <p:spPr>
          <a:xfrm>
            <a:off x="3128790" y="-475562"/>
            <a:ext cx="14432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312B7021-8175-4FA2-5AFA-182F076381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3083" y="1732222"/>
            <a:ext cx="6082434" cy="20102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8149D-6505-922C-3D74-51D89DDC4111}"/>
              </a:ext>
            </a:extLst>
          </p:cNvPr>
          <p:cNvCxnSpPr/>
          <p:nvPr/>
        </p:nvCxnSpPr>
        <p:spPr>
          <a:xfrm>
            <a:off x="7110518" y="3554648"/>
            <a:ext cx="4893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8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760575" y="3312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Buildable Lands and Demand</a:t>
            </a:r>
            <a:endParaRPr lang="en-US" sz="24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sp>
        <p:nvSpPr>
          <p:cNvPr id="10" name="Google Shape;61;p1">
            <a:extLst>
              <a:ext uri="{FF2B5EF4-FFF2-40B4-BE49-F238E27FC236}">
                <a16:creationId xmlns:a16="http://schemas.microsoft.com/office/drawing/2014/main" id="{ECD4897A-C969-0B61-3C14-75101B460988}"/>
              </a:ext>
            </a:extLst>
          </p:cNvPr>
          <p:cNvSpPr txBox="1">
            <a:spLocks/>
          </p:cNvSpPr>
          <p:nvPr/>
        </p:nvSpPr>
        <p:spPr>
          <a:xfrm>
            <a:off x="-1177531" y="51435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NOTE: County population 23,461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WS population 2,727 (11.6%)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8FF7F-E58D-9F25-3386-83486E4FCA41}"/>
              </a:ext>
            </a:extLst>
          </p:cNvPr>
          <p:cNvCxnSpPr>
            <a:cxnSpLocks/>
          </p:cNvCxnSpPr>
          <p:nvPr/>
        </p:nvCxnSpPr>
        <p:spPr>
          <a:xfrm>
            <a:off x="3128790" y="-475562"/>
            <a:ext cx="14432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312B7021-8175-4FA2-5AFA-182F07638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71" y="948447"/>
            <a:ext cx="6082434" cy="399848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8149D-6505-922C-3D74-51D89DDC4111}"/>
              </a:ext>
            </a:extLst>
          </p:cNvPr>
          <p:cNvCxnSpPr/>
          <p:nvPr/>
        </p:nvCxnSpPr>
        <p:spPr>
          <a:xfrm>
            <a:off x="6466900" y="2710149"/>
            <a:ext cx="4893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222419-5C95-E4F8-E088-4C5EDCC7E0E9}"/>
              </a:ext>
            </a:extLst>
          </p:cNvPr>
          <p:cNvCxnSpPr/>
          <p:nvPr/>
        </p:nvCxnSpPr>
        <p:spPr>
          <a:xfrm>
            <a:off x="6555035" y="4459995"/>
            <a:ext cx="4893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61;p1">
            <a:extLst>
              <a:ext uri="{FF2B5EF4-FFF2-40B4-BE49-F238E27FC236}">
                <a16:creationId xmlns:a16="http://schemas.microsoft.com/office/drawing/2014/main" id="{8A6A5766-040C-46A5-6A03-40FE66933134}"/>
              </a:ext>
            </a:extLst>
          </p:cNvPr>
          <p:cNvSpPr txBox="1">
            <a:spLocks/>
          </p:cNvSpPr>
          <p:nvPr/>
        </p:nvSpPr>
        <p:spPr>
          <a:xfrm>
            <a:off x="4289419" y="2958704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Gross Density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= 4.07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09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760575" y="3312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Buildable Lands and Demand</a:t>
            </a:r>
            <a:endParaRPr lang="en-US" sz="24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sp>
        <p:nvSpPr>
          <p:cNvPr id="10" name="Google Shape;61;p1">
            <a:extLst>
              <a:ext uri="{FF2B5EF4-FFF2-40B4-BE49-F238E27FC236}">
                <a16:creationId xmlns:a16="http://schemas.microsoft.com/office/drawing/2014/main" id="{ECD4897A-C969-0B61-3C14-75101B460988}"/>
              </a:ext>
            </a:extLst>
          </p:cNvPr>
          <p:cNvSpPr txBox="1">
            <a:spLocks/>
          </p:cNvSpPr>
          <p:nvPr/>
        </p:nvSpPr>
        <p:spPr>
          <a:xfrm>
            <a:off x="-1177531" y="51435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NOTE: County population 23,461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WS population 2,727 (11.6%)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8FF7F-E58D-9F25-3386-83486E4FCA41}"/>
              </a:ext>
            </a:extLst>
          </p:cNvPr>
          <p:cNvCxnSpPr>
            <a:cxnSpLocks/>
          </p:cNvCxnSpPr>
          <p:nvPr/>
        </p:nvCxnSpPr>
        <p:spPr>
          <a:xfrm>
            <a:off x="3128790" y="-475562"/>
            <a:ext cx="14432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152A8337-153D-353B-7312-1623904C0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15160"/>
            <a:ext cx="7772400" cy="3450093"/>
          </a:xfrm>
          <a:prstGeom prst="rect">
            <a:avLst/>
          </a:prstGeom>
        </p:spPr>
      </p:pic>
      <p:sp>
        <p:nvSpPr>
          <p:cNvPr id="5" name="Google Shape;61;p1">
            <a:extLst>
              <a:ext uri="{FF2B5EF4-FFF2-40B4-BE49-F238E27FC236}">
                <a16:creationId xmlns:a16="http://schemas.microsoft.com/office/drawing/2014/main" id="{8AEDB02E-56B9-02CE-043D-A086ED0FD739}"/>
              </a:ext>
            </a:extLst>
          </p:cNvPr>
          <p:cNvSpPr txBox="1">
            <a:spLocks/>
          </p:cNvSpPr>
          <p:nvPr/>
        </p:nvSpPr>
        <p:spPr>
          <a:xfrm>
            <a:off x="4187362" y="2210409"/>
            <a:ext cx="1409207" cy="62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400" b="1" dirty="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82.4%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6" name="Google Shape;61;p1">
            <a:extLst>
              <a:ext uri="{FF2B5EF4-FFF2-40B4-BE49-F238E27FC236}">
                <a16:creationId xmlns:a16="http://schemas.microsoft.com/office/drawing/2014/main" id="{40EE6D88-78A4-A6DF-88F6-A7B87CCBCA2C}"/>
              </a:ext>
            </a:extLst>
          </p:cNvPr>
          <p:cNvSpPr txBox="1">
            <a:spLocks/>
          </p:cNvSpPr>
          <p:nvPr/>
        </p:nvSpPr>
        <p:spPr>
          <a:xfrm>
            <a:off x="5519450" y="2210408"/>
            <a:ext cx="1409207" cy="62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400" b="1" dirty="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4.3%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7" name="Google Shape;61;p1">
            <a:extLst>
              <a:ext uri="{FF2B5EF4-FFF2-40B4-BE49-F238E27FC236}">
                <a16:creationId xmlns:a16="http://schemas.microsoft.com/office/drawing/2014/main" id="{A3A0EE99-7DE3-B905-E88A-B26A4360BBE2}"/>
              </a:ext>
            </a:extLst>
          </p:cNvPr>
          <p:cNvSpPr txBox="1">
            <a:spLocks/>
          </p:cNvSpPr>
          <p:nvPr/>
        </p:nvSpPr>
        <p:spPr>
          <a:xfrm>
            <a:off x="6607688" y="2217684"/>
            <a:ext cx="1409207" cy="62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400" b="1" dirty="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13.2%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760575" y="3312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Re-balance to include “Missing Middle”?</a:t>
            </a:r>
            <a:endParaRPr lang="en-US" sz="24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sp>
        <p:nvSpPr>
          <p:cNvPr id="10" name="Google Shape;61;p1">
            <a:extLst>
              <a:ext uri="{FF2B5EF4-FFF2-40B4-BE49-F238E27FC236}">
                <a16:creationId xmlns:a16="http://schemas.microsoft.com/office/drawing/2014/main" id="{ECD4897A-C969-0B61-3C14-75101B460988}"/>
              </a:ext>
            </a:extLst>
          </p:cNvPr>
          <p:cNvSpPr txBox="1">
            <a:spLocks/>
          </p:cNvSpPr>
          <p:nvPr/>
        </p:nvSpPr>
        <p:spPr>
          <a:xfrm>
            <a:off x="-1177531" y="51435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NOTE: County population 23,461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WS population 2,727 (11.6%)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8FF7F-E58D-9F25-3386-83486E4FCA41}"/>
              </a:ext>
            </a:extLst>
          </p:cNvPr>
          <p:cNvCxnSpPr>
            <a:cxnSpLocks/>
          </p:cNvCxnSpPr>
          <p:nvPr/>
        </p:nvCxnSpPr>
        <p:spPr>
          <a:xfrm>
            <a:off x="3128790" y="-475562"/>
            <a:ext cx="14432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42A4EA2E-B9DC-3AA0-B1A7-7903FCB98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630" y="969485"/>
            <a:ext cx="4962879" cy="397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88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1;p1">
            <a:extLst>
              <a:ext uri="{FF2B5EF4-FFF2-40B4-BE49-F238E27FC236}">
                <a16:creationId xmlns:a16="http://schemas.microsoft.com/office/drawing/2014/main" id="{ECD4897A-C969-0B61-3C14-75101B460988}"/>
              </a:ext>
            </a:extLst>
          </p:cNvPr>
          <p:cNvSpPr txBox="1">
            <a:spLocks/>
          </p:cNvSpPr>
          <p:nvPr/>
        </p:nvSpPr>
        <p:spPr>
          <a:xfrm>
            <a:off x="-1177531" y="51435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NOTE: County population 23,461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800" b="1" dirty="0">
                <a:latin typeface="Gill Sans"/>
                <a:ea typeface="Gill Sans"/>
                <a:cs typeface="Gill Sans"/>
                <a:sym typeface="Gill Sans"/>
              </a:rPr>
              <a:t>WS population 2,727 (11.6%)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8FF7F-E58D-9F25-3386-83486E4FCA41}"/>
              </a:ext>
            </a:extLst>
          </p:cNvPr>
          <p:cNvCxnSpPr>
            <a:cxnSpLocks/>
          </p:cNvCxnSpPr>
          <p:nvPr/>
        </p:nvCxnSpPr>
        <p:spPr>
          <a:xfrm>
            <a:off x="3128790" y="-475562"/>
            <a:ext cx="14432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house, text&#10;&#10;Description automatically generated">
            <a:extLst>
              <a:ext uri="{FF2B5EF4-FFF2-40B4-BE49-F238E27FC236}">
                <a16:creationId xmlns:a16="http://schemas.microsoft.com/office/drawing/2014/main" id="{17CB85C6-E690-119E-256D-2FDDB9DBC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2" y="1607070"/>
            <a:ext cx="8495995" cy="2729669"/>
          </a:xfrm>
          <a:prstGeom prst="rect">
            <a:avLst/>
          </a:prstGeom>
        </p:spPr>
      </p:pic>
      <p:sp>
        <p:nvSpPr>
          <p:cNvPr id="5" name="Google Shape;61;p1">
            <a:extLst>
              <a:ext uri="{FF2B5EF4-FFF2-40B4-BE49-F238E27FC236}">
                <a16:creationId xmlns:a16="http://schemas.microsoft.com/office/drawing/2014/main" id="{38200850-79E2-9387-6458-0B47B024192A}"/>
              </a:ext>
            </a:extLst>
          </p:cNvPr>
          <p:cNvSpPr txBox="1">
            <a:spLocks/>
          </p:cNvSpPr>
          <p:nvPr/>
        </p:nvSpPr>
        <p:spPr>
          <a:xfrm>
            <a:off x="760575" y="3312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400" b="1">
                <a:latin typeface="Gill Sans"/>
                <a:ea typeface="Gill Sans"/>
                <a:cs typeface="Gill Sans"/>
                <a:sym typeface="Gill Sans"/>
              </a:rPr>
              <a:t>Re-balance to include “Missing Middle”?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Helvetica Neue"/>
              <a:buNone/>
            </a:pPr>
            <a:endParaRPr lang="en-US" sz="2400" b="1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44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596416" y="165600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Conclusions</a:t>
            </a:r>
          </a:p>
          <a:p>
            <a:pPr marL="0" marR="0" lvl="0" indent="0" algn="just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900" b="1" dirty="0">
                <a:latin typeface="Gill Sans"/>
                <a:ea typeface="Gill Sans SemiBold" charset="0"/>
                <a:cs typeface="Gill Sans"/>
                <a:sym typeface="Gill Sans"/>
              </a:rPr>
              <a:t>  </a:t>
            </a:r>
          </a:p>
          <a:p>
            <a:pPr indent="-457200" algn="just">
              <a:spcBef>
                <a:spcPts val="0"/>
              </a:spcBef>
              <a:spcAft>
                <a:spcPts val="1200"/>
              </a:spcAft>
              <a:buSzPts val="2400"/>
              <a:buFont typeface="+mj-lt"/>
              <a:buAutoNum type="arabicPeriod"/>
            </a:pPr>
            <a:r>
              <a:rPr lang="en-US" sz="2000" b="1" dirty="0">
                <a:latin typeface="Gill Sans"/>
                <a:ea typeface="Gill Sans SemiBold" charset="0"/>
                <a:cs typeface="Gill Sans"/>
                <a:sym typeface="Gill Sans"/>
              </a:rPr>
              <a:t>A ”straight line” projection of population growth does not suggest additional land needs to be annexed for IN-CITY growth, particularly with more compact models.</a:t>
            </a:r>
          </a:p>
          <a:p>
            <a:pPr indent="-457200" algn="just">
              <a:spcBef>
                <a:spcPts val="0"/>
              </a:spcBef>
              <a:spcAft>
                <a:spcPts val="1200"/>
              </a:spcAft>
              <a:buSzPts val="2400"/>
              <a:buFont typeface="+mj-lt"/>
              <a:buAutoNum type="arabicPeriod"/>
            </a:pPr>
            <a:r>
              <a:rPr lang="en-US" sz="2000" b="1" dirty="0">
                <a:latin typeface="Gill Sans"/>
                <a:ea typeface="Gill Sans SemiBold" charset="0"/>
                <a:cs typeface="Gill Sans"/>
                <a:sym typeface="Gill Sans"/>
              </a:rPr>
              <a:t>A bigger problem is getting the development needed to occur EVEN ON EXISTING INVENTORY.</a:t>
            </a:r>
          </a:p>
          <a:p>
            <a:pPr indent="-457200" algn="just">
              <a:spcBef>
                <a:spcPts val="0"/>
              </a:spcBef>
              <a:spcAft>
                <a:spcPts val="1200"/>
              </a:spcAft>
              <a:buSzPts val="2400"/>
              <a:buFont typeface="+mj-lt"/>
              <a:buAutoNum type="arabicPeriod"/>
            </a:pPr>
            <a:r>
              <a:rPr lang="en-US" sz="2000" b="1" u="none" strike="noStrike" cap="none" dirty="0">
                <a:solidFill>
                  <a:srgbClr val="FFFFFF"/>
                </a:solidFill>
                <a:latin typeface="Gill Sans"/>
                <a:ea typeface="Gill Sans SemiBold" charset="0"/>
                <a:cs typeface="Gill Sans"/>
                <a:sym typeface="Gill Sans"/>
              </a:rPr>
              <a:t>The City should determine how much it wants to incentivize OUT OF CITY growth (which will </a:t>
            </a:r>
            <a:r>
              <a:rPr lang="en-US" sz="2000" b="1" dirty="0">
                <a:latin typeface="Gill Sans"/>
                <a:ea typeface="Gill Sans SemiBold" charset="0"/>
                <a:cs typeface="Gill Sans"/>
                <a:sym typeface="Gill Sans"/>
              </a:rPr>
              <a:t>likely</a:t>
            </a:r>
            <a:r>
              <a:rPr lang="en-US" sz="2000" b="1" u="none" strike="noStrike" cap="none" dirty="0">
                <a:solidFill>
                  <a:srgbClr val="FFFFFF"/>
                </a:solidFill>
                <a:latin typeface="Gill Sans"/>
                <a:ea typeface="Gill Sans SemiBold" charset="0"/>
                <a:cs typeface="Gill Sans"/>
                <a:sym typeface="Gill Sans"/>
              </a:rPr>
              <a:t> be expensive SFDs on large properties)</a:t>
            </a:r>
          </a:p>
          <a:p>
            <a:pPr indent="-457200" algn="just">
              <a:spcBef>
                <a:spcPts val="0"/>
              </a:spcBef>
              <a:spcAft>
                <a:spcPts val="1200"/>
              </a:spcAft>
              <a:buSzPts val="2400"/>
              <a:buFont typeface="+mj-lt"/>
              <a:buAutoNum type="arabicPeriod"/>
            </a:pPr>
            <a:r>
              <a:rPr lang="en-US" sz="2000" b="1" dirty="0">
                <a:latin typeface="Gill Sans"/>
                <a:ea typeface="Gill Sans SemiBold" charset="0"/>
                <a:cs typeface="Gill Sans"/>
                <a:sym typeface="Gill Sans"/>
              </a:rPr>
              <a:t>Re-balancing in favor of “missing middle” and more compact SFDs can greatly increase the  capacity of land to accommodate growth, and to provide less expensive home types </a:t>
            </a: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5500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596416" y="165600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Other Recommendations in Urbanization Report</a:t>
            </a: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7E2F77-A5EB-84D3-240D-420606306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014" y="701400"/>
            <a:ext cx="6508215" cy="2320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C28E5-6638-2FFA-53E6-8830EDD547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418" y="2972239"/>
            <a:ext cx="5561466" cy="2171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ABD3F-3E1F-BBB4-C05E-7765AA31D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703" y="2927177"/>
            <a:ext cx="571802" cy="2365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83597-7826-EA11-3953-8E5D0E0DA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014" y="2927177"/>
            <a:ext cx="571802" cy="23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03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191250" y="250476"/>
            <a:ext cx="8761500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Deliverables This Phase: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10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endParaRPr lang="en-US" sz="7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Gill Sans"/>
              <a:buNone/>
            </a:pPr>
            <a:r>
              <a:rPr lang="en-US" sz="7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 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Not the end of the process!</a:t>
            </a:r>
            <a:endParaRPr lang="en-US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5" name="Picture 4" descr="A picture containing text, screenshot, tree&#10;&#10;Description automatically generated">
            <a:extLst>
              <a:ext uri="{FF2B5EF4-FFF2-40B4-BE49-F238E27FC236}">
                <a16:creationId xmlns:a16="http://schemas.microsoft.com/office/drawing/2014/main" id="{63A973B5-C8D8-7FAD-EB7D-E584F426E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31" y="807578"/>
            <a:ext cx="2726449" cy="3528345"/>
          </a:xfrm>
          <a:prstGeom prst="rect">
            <a:avLst/>
          </a:prstGeom>
        </p:spPr>
      </p:pic>
      <p:pic>
        <p:nvPicPr>
          <p:cNvPr id="10" name="Picture 9" descr="A picture containing text, letter, font, paper&#10;&#10;Description automatically generated">
            <a:extLst>
              <a:ext uri="{FF2B5EF4-FFF2-40B4-BE49-F238E27FC236}">
                <a16:creationId xmlns:a16="http://schemas.microsoft.com/office/drawing/2014/main" id="{46A7C7C6-B690-EA76-26E1-C5FE86807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533" y="807577"/>
            <a:ext cx="2726448" cy="3528345"/>
          </a:xfrm>
          <a:prstGeom prst="rect">
            <a:avLst/>
          </a:prstGeom>
        </p:spPr>
      </p:pic>
      <p:pic>
        <p:nvPicPr>
          <p:cNvPr id="16" name="Picture 15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7D290DD1-3239-A698-0F53-13C74791D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235" y="807577"/>
            <a:ext cx="2726448" cy="35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84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596416" y="165600"/>
            <a:ext cx="8032429" cy="66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Other Recommendations in Urbanization Report</a:t>
            </a: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83597-7826-EA11-3953-8E5D0E0DA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396" y="1325686"/>
            <a:ext cx="571802" cy="3139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FF5DA-6CB3-026E-5B89-C38EEB47B2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760"/>
          <a:stretch/>
        </p:blipFill>
        <p:spPr>
          <a:xfrm>
            <a:off x="1848237" y="1325687"/>
            <a:ext cx="5561466" cy="2641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F9BDD0-57DC-2C20-1B19-A2E437F0E3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261" y="3592049"/>
            <a:ext cx="5898343" cy="873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97815-FFBD-6F40-689B-D17F6FA9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703" y="1325687"/>
            <a:ext cx="571802" cy="313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7A5D75-9A17-5D13-C16F-A9D86BAD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395" y="1076331"/>
            <a:ext cx="617213" cy="3389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FB5C57-69A0-2ECC-A02F-70C4300BA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671" y="1076327"/>
            <a:ext cx="6533110" cy="260373"/>
          </a:xfrm>
          <a:prstGeom prst="rect">
            <a:avLst/>
          </a:prstGeom>
        </p:spPr>
      </p:pic>
      <p:sp>
        <p:nvSpPr>
          <p:cNvPr id="12" name="Google Shape;61;p1">
            <a:extLst>
              <a:ext uri="{FF2B5EF4-FFF2-40B4-BE49-F238E27FC236}">
                <a16:creationId xmlns:a16="http://schemas.microsoft.com/office/drawing/2014/main" id="{17024BE5-7A27-83F3-34D5-F321F9535D3B}"/>
              </a:ext>
            </a:extLst>
          </p:cNvPr>
          <p:cNvSpPr txBox="1">
            <a:spLocks/>
          </p:cNvSpPr>
          <p:nvPr/>
        </p:nvSpPr>
        <p:spPr>
          <a:xfrm>
            <a:off x="4520752" y="2571750"/>
            <a:ext cx="6063803" cy="1588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3600" b="1" dirty="0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1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596416" y="2058795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3200" b="1" i="1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Discussion and/or Questions!</a:t>
            </a: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89168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596416" y="165600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Outreach Results (Tentative)</a:t>
            </a: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pic>
        <p:nvPicPr>
          <p:cNvPr id="2" name="Picture 1" descr="A picture containing text, letter, font, paper&#10;&#10;Description automatically generated">
            <a:extLst>
              <a:ext uri="{FF2B5EF4-FFF2-40B4-BE49-F238E27FC236}">
                <a16:creationId xmlns:a16="http://schemas.microsoft.com/office/drawing/2014/main" id="{93299974-A6E7-E719-EDC8-09558DC51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716" y="840627"/>
            <a:ext cx="3036567" cy="3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66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596416" y="221032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Outreach Results (Urbanization Study)</a:t>
            </a: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pic>
        <p:nvPicPr>
          <p:cNvPr id="8" name="Picture 7" descr="A picture containing text, font, screenshot, document&#10;&#10;Description automatically generated">
            <a:extLst>
              <a:ext uri="{FF2B5EF4-FFF2-40B4-BE49-F238E27FC236}">
                <a16:creationId xmlns:a16="http://schemas.microsoft.com/office/drawing/2014/main" id="{B8F9FA9C-28BB-E2E6-2486-47D0D2504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75" y="903384"/>
            <a:ext cx="4659043" cy="3865543"/>
          </a:xfrm>
          <a:prstGeom prst="rect">
            <a:avLst/>
          </a:prstGeom>
        </p:spPr>
      </p:pic>
      <p:pic>
        <p:nvPicPr>
          <p:cNvPr id="10" name="Picture 9" descr="A picture containing text, screenshot, number, document&#10;&#10;Description automatically generated">
            <a:extLst>
              <a:ext uri="{FF2B5EF4-FFF2-40B4-BE49-F238E27FC236}">
                <a16:creationId xmlns:a16="http://schemas.microsoft.com/office/drawing/2014/main" id="{475F3C88-4A20-B455-3A45-D6EC63D19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199" y="848368"/>
            <a:ext cx="3908725" cy="39755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133B5F-004F-6020-CAF0-D4F5A34438C7}"/>
              </a:ext>
            </a:extLst>
          </p:cNvPr>
          <p:cNvCxnSpPr/>
          <p:nvPr/>
        </p:nvCxnSpPr>
        <p:spPr>
          <a:xfrm>
            <a:off x="440675" y="1311007"/>
            <a:ext cx="0" cy="407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0A5138-DA57-E5AF-4535-16F75F1BA951}"/>
              </a:ext>
            </a:extLst>
          </p:cNvPr>
          <p:cNvCxnSpPr/>
          <p:nvPr/>
        </p:nvCxnSpPr>
        <p:spPr>
          <a:xfrm>
            <a:off x="890530" y="2036284"/>
            <a:ext cx="0" cy="407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4FD52C-6047-5486-C521-658063B5FB74}"/>
              </a:ext>
            </a:extLst>
          </p:cNvPr>
          <p:cNvCxnSpPr/>
          <p:nvPr/>
        </p:nvCxnSpPr>
        <p:spPr>
          <a:xfrm>
            <a:off x="438839" y="2972718"/>
            <a:ext cx="0" cy="407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7B24C4-5CF9-F615-F2C4-7BA30B34D4EF}"/>
              </a:ext>
            </a:extLst>
          </p:cNvPr>
          <p:cNvCxnSpPr>
            <a:cxnSpLocks/>
          </p:cNvCxnSpPr>
          <p:nvPr/>
        </p:nvCxnSpPr>
        <p:spPr>
          <a:xfrm flipH="1">
            <a:off x="425986" y="3679634"/>
            <a:ext cx="12853" cy="339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20FA4E-B6F9-F7C1-5477-45A01CCD8570}"/>
              </a:ext>
            </a:extLst>
          </p:cNvPr>
          <p:cNvCxnSpPr/>
          <p:nvPr/>
        </p:nvCxnSpPr>
        <p:spPr>
          <a:xfrm>
            <a:off x="627631" y="4162539"/>
            <a:ext cx="0" cy="407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96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596416" y="221032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Outreach Results (Vision 2040)</a:t>
            </a: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pic>
        <p:nvPicPr>
          <p:cNvPr id="4" name="Picture 3" descr="A picture containing text, tree, screenshot, outdoor&#10;&#10;Description automatically generated">
            <a:extLst>
              <a:ext uri="{FF2B5EF4-FFF2-40B4-BE49-F238E27FC236}">
                <a16:creationId xmlns:a16="http://schemas.microsoft.com/office/drawing/2014/main" id="{0A07858C-9539-D987-A670-5F3C471C7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16" y="958468"/>
            <a:ext cx="3924143" cy="4074864"/>
          </a:xfrm>
          <a:prstGeom prst="rect">
            <a:avLst/>
          </a:prstGeom>
        </p:spPr>
      </p:pic>
      <p:pic>
        <p:nvPicPr>
          <p:cNvPr id="6" name="Picture 5" descr="A picture containing text, computer, screenshot, tree&#10;&#10;Description automatically generated">
            <a:extLst>
              <a:ext uri="{FF2B5EF4-FFF2-40B4-BE49-F238E27FC236}">
                <a16:creationId xmlns:a16="http://schemas.microsoft.com/office/drawing/2014/main" id="{2E4FB5C4-CCA4-EBD9-A1B9-C9D0C5726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865" y="958468"/>
            <a:ext cx="3973526" cy="40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61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words&#10;&#10;Description automatically generated with low confidence">
            <a:extLst>
              <a:ext uri="{FF2B5EF4-FFF2-40B4-BE49-F238E27FC236}">
                <a16:creationId xmlns:a16="http://schemas.microsoft.com/office/drawing/2014/main" id="{986B2CFE-960C-934D-D581-7454C8192B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01" y="-300806"/>
            <a:ext cx="8217997" cy="53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88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0F381877-EB9A-86BE-8C2B-8A9B9BE8C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4" y="-1"/>
            <a:ext cx="8978364" cy="512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91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software, web page&#10;&#10;Description automatically generated">
            <a:extLst>
              <a:ext uri="{FF2B5EF4-FFF2-40B4-BE49-F238E27FC236}">
                <a16:creationId xmlns:a16="http://schemas.microsoft.com/office/drawing/2014/main" id="{514C9AA6-DD31-03F7-5624-FD4451D95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227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99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software, web page&#10;&#10;Description automatically generated">
            <a:extLst>
              <a:ext uri="{FF2B5EF4-FFF2-40B4-BE49-F238E27FC236}">
                <a16:creationId xmlns:a16="http://schemas.microsoft.com/office/drawing/2014/main" id="{16CA6871-408D-34ED-7233-0C09411522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4" y="0"/>
            <a:ext cx="9128125" cy="51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72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software&#10;&#10;Description automatically generated">
            <a:extLst>
              <a:ext uri="{FF2B5EF4-FFF2-40B4-BE49-F238E27FC236}">
                <a16:creationId xmlns:a16="http://schemas.microsoft.com/office/drawing/2014/main" id="{E33C22AC-0F2C-762A-398E-B85987690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716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30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698966" y="746714"/>
            <a:ext cx="7746068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None/>
            </a:pPr>
            <a:r>
              <a:rPr lang="en-US" sz="2400" b="1" u="sng" dirty="0">
                <a:latin typeface="Gill Sans"/>
                <a:ea typeface="Gill Sans SemiBold" charset="0"/>
                <a:cs typeface="Gill Sans"/>
                <a:sym typeface="Gill Sans"/>
              </a:rPr>
              <a:t>This Phase</a:t>
            </a:r>
            <a:r>
              <a:rPr lang="en-US" sz="2400" b="1" dirty="0">
                <a:latin typeface="Gill Sans"/>
                <a:ea typeface="Gill Sans SemiBold" charset="0"/>
                <a:cs typeface="Gill Sans"/>
                <a:sym typeface="Gill Sans"/>
              </a:rPr>
              <a:t>: Housing Needs Analysis, Housing Action Plan, Outreach Summary (Deliverables to funder Washing State Department of Commerce)</a:t>
            </a:r>
          </a:p>
          <a:p>
            <a:pPr marL="0" marR="0" lvl="0" indent="0" algn="just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None/>
            </a:pPr>
            <a:endParaRPr lang="en-US" sz="2400" b="1" u="none" strike="noStrike" cap="none" dirty="0">
              <a:solidFill>
                <a:srgbClr val="FFFFFF"/>
              </a:solidFill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None/>
            </a:pPr>
            <a:r>
              <a:rPr lang="en-US" sz="2400" b="1" u="sng" dirty="0">
                <a:latin typeface="Gill Sans"/>
                <a:ea typeface="Gill Sans SemiBold" charset="0"/>
                <a:cs typeface="Gill Sans"/>
                <a:sym typeface="Gill Sans"/>
              </a:rPr>
              <a:t>NEXT PHASE:</a:t>
            </a:r>
            <a:r>
              <a:rPr lang="en-US" sz="2400" b="1" dirty="0">
                <a:latin typeface="Gill Sans"/>
                <a:ea typeface="Gill Sans SemiBold" charset="0"/>
                <a:cs typeface="Gill Sans"/>
                <a:sym typeface="Gill Sans"/>
              </a:rPr>
              <a:t> Implementation, select and enact ordinances, take other actions as decided.</a:t>
            </a: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75486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8F09BA4-DCAA-2FD1-991D-E0F18831E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6" y="0"/>
            <a:ext cx="9114364" cy="516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8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DAE1D897-A3F3-201B-9D4E-E0BFCA7CF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750"/>
            <a:ext cx="9157819" cy="51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8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202E36E-B0EE-489C-2A3F-EF8B36450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50"/>
            <a:ext cx="9144000" cy="5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71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83F1621-D32D-92F6-2ED4-4E19EFDD1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" y="0"/>
            <a:ext cx="91227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79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F52F1BD1-FDF1-2920-10A5-E912739595AC}"/>
              </a:ext>
            </a:extLst>
          </p:cNvPr>
          <p:cNvSpPr txBox="1">
            <a:spLocks/>
          </p:cNvSpPr>
          <p:nvPr/>
        </p:nvSpPr>
        <p:spPr>
          <a:xfrm>
            <a:off x="596416" y="165600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Current Survey - Highlights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1705C-EDC1-E07B-312B-03388C3AE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66" y="941983"/>
            <a:ext cx="3998890" cy="4035917"/>
          </a:xfrm>
          <a:prstGeom prst="rect">
            <a:avLst/>
          </a:prstGeom>
        </p:spPr>
      </p:pic>
      <p:sp>
        <p:nvSpPr>
          <p:cNvPr id="5" name="Google Shape;61;p1">
            <a:extLst>
              <a:ext uri="{FF2B5EF4-FFF2-40B4-BE49-F238E27FC236}">
                <a16:creationId xmlns:a16="http://schemas.microsoft.com/office/drawing/2014/main" id="{F61E6822-7E5C-1C74-132B-F40E105E00B6}"/>
              </a:ext>
            </a:extLst>
          </p:cNvPr>
          <p:cNvSpPr txBox="1">
            <a:spLocks/>
          </p:cNvSpPr>
          <p:nvPr/>
        </p:nvSpPr>
        <p:spPr>
          <a:xfrm>
            <a:off x="5106206" y="1466047"/>
            <a:ext cx="4166583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173 responses to date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4 Spanish language responses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Multiple choice and open-ended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Closes tomorrow 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endParaRPr lang="en-US" sz="24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342900" indent="-342900" algn="ctr">
              <a:spcBef>
                <a:spcPts val="0"/>
              </a:spcBef>
              <a:spcAft>
                <a:spcPts val="1200"/>
              </a:spcAft>
              <a:buSzPts val="2400"/>
              <a:buFont typeface="Arial" panose="020B0604020202020204" pitchFamily="34" charset="0"/>
              <a:buChar char="•"/>
            </a:pPr>
            <a:endParaRPr lang="en-US" sz="24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269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0C2BB95-6574-9DAC-05ED-7CCCD044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34" y="0"/>
            <a:ext cx="83001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51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ocument, menu, screenshot&#10;&#10;Description automatically generated">
            <a:extLst>
              <a:ext uri="{FF2B5EF4-FFF2-40B4-BE49-F238E27FC236}">
                <a16:creationId xmlns:a16="http://schemas.microsoft.com/office/drawing/2014/main" id="{779ACC5E-67CA-ACAD-5CFC-A5737BFD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21" y="0"/>
            <a:ext cx="82709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58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document&#10;&#10;Description automatically generated with low confidence">
            <a:extLst>
              <a:ext uri="{FF2B5EF4-FFF2-40B4-BE49-F238E27FC236}">
                <a16:creationId xmlns:a16="http://schemas.microsoft.com/office/drawing/2014/main" id="{EC4F64E1-93D9-54B1-1A1F-EDF6F6876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25" y="0"/>
            <a:ext cx="8207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24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Description automatically generated with low confidence">
            <a:extLst>
              <a:ext uri="{FF2B5EF4-FFF2-40B4-BE49-F238E27FC236}">
                <a16:creationId xmlns:a16="http://schemas.microsoft.com/office/drawing/2014/main" id="{E001E641-372B-03EB-4888-B444C417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73" y="90152"/>
            <a:ext cx="8529053" cy="476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09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screenshot, menu&#10;&#10;Description automatically generated">
            <a:extLst>
              <a:ext uri="{FF2B5EF4-FFF2-40B4-BE49-F238E27FC236}">
                <a16:creationId xmlns:a16="http://schemas.microsoft.com/office/drawing/2014/main" id="{D54DF060-82C2-278B-B872-FC3DA5DB6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37" y="0"/>
            <a:ext cx="68035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38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697176" y="331200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Agenda</a:t>
            </a: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R="0" lvl="0" indent="-45720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AutoNum type="arabicPeriod"/>
            </a:pPr>
            <a:r>
              <a:rPr lang="en-US" sz="2000" b="1" dirty="0">
                <a:latin typeface="Gill Sans"/>
                <a:ea typeface="Gill Sans SemiBold" charset="0"/>
                <a:cs typeface="Gill Sans"/>
                <a:sym typeface="Gill Sans"/>
              </a:rPr>
              <a:t>Report on findings of the Housing Needs Analysis</a:t>
            </a:r>
          </a:p>
          <a:p>
            <a:pPr marR="0" lvl="0" indent="-45720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AutoNum type="arabicPeriod"/>
            </a:pPr>
            <a:r>
              <a:rPr lang="en-US" sz="2000" b="1" u="none" strike="noStrike" cap="none" dirty="0">
                <a:solidFill>
                  <a:srgbClr val="FFFFFF"/>
                </a:solidFill>
                <a:latin typeface="Gill Sans"/>
                <a:ea typeface="Gill Sans SemiBold" charset="0"/>
                <a:cs typeface="Gill Sans"/>
                <a:sym typeface="Gill Sans"/>
              </a:rPr>
              <a:t>Discussion</a:t>
            </a:r>
          </a:p>
          <a:p>
            <a:pPr marR="0" lvl="0" indent="-45720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AutoNum type="arabicPeriod"/>
            </a:pPr>
            <a:r>
              <a:rPr lang="en-US" sz="2000" b="1" dirty="0">
                <a:latin typeface="Gill Sans"/>
                <a:ea typeface="Gill Sans SemiBold" charset="0"/>
                <a:cs typeface="Gill Sans"/>
                <a:sym typeface="Gill Sans"/>
              </a:rPr>
              <a:t>Report on results (to date) of community outreach</a:t>
            </a:r>
          </a:p>
          <a:p>
            <a:pPr marR="0" lvl="0" indent="-45720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AutoNum type="arabicPeriod"/>
            </a:pPr>
            <a:r>
              <a:rPr lang="en-US" sz="2000" b="1" u="none" strike="noStrike" cap="none" dirty="0">
                <a:solidFill>
                  <a:srgbClr val="FFFFFF"/>
                </a:solidFill>
                <a:latin typeface="Gill Sans"/>
                <a:ea typeface="Gill Sans SemiBold" charset="0"/>
                <a:cs typeface="Gill Sans"/>
                <a:sym typeface="Gill Sans"/>
              </a:rPr>
              <a:t>Discussion</a:t>
            </a:r>
          </a:p>
          <a:p>
            <a:pPr marR="0" lvl="0" indent="-45720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AutoNum type="arabicPeriod"/>
            </a:pPr>
            <a:r>
              <a:rPr lang="en-US" sz="2000" b="1" dirty="0">
                <a:latin typeface="Gill Sans"/>
                <a:ea typeface="Gill Sans SemiBold" charset="0"/>
                <a:cs typeface="Gill Sans"/>
                <a:sym typeface="Gill Sans"/>
              </a:rPr>
              <a:t>Report on recommendations of the Housing Action Plan</a:t>
            </a:r>
          </a:p>
          <a:p>
            <a:pPr marR="0" lvl="0" indent="-45720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AutoNum type="arabicPeriod"/>
            </a:pPr>
            <a:r>
              <a:rPr lang="en-US" sz="2000" b="1" u="none" strike="noStrike" cap="none" dirty="0">
                <a:solidFill>
                  <a:srgbClr val="FFFFFF"/>
                </a:solidFill>
                <a:latin typeface="Gill Sans"/>
                <a:ea typeface="Gill Sans SemiBold" charset="0"/>
                <a:cs typeface="Gill Sans"/>
                <a:sym typeface="Gill Sans"/>
              </a:rPr>
              <a:t>Discussion</a:t>
            </a:r>
          </a:p>
          <a:p>
            <a:pPr marR="0" lvl="0" indent="-45720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AutoNum type="arabicPeriod"/>
            </a:pPr>
            <a:r>
              <a:rPr lang="en-US" sz="2000" b="1" dirty="0">
                <a:latin typeface="Gill Sans"/>
                <a:ea typeface="Gill Sans SemiBold" charset="0"/>
                <a:cs typeface="Gill Sans"/>
                <a:sym typeface="Gill Sans"/>
              </a:rPr>
              <a:t>Additional ideas and feedback</a:t>
            </a:r>
            <a:endParaRPr sz="20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93761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3CA0F-93E4-976B-9EE7-B79EFC438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259" y="0"/>
            <a:ext cx="67654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9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BCB13C-D2DE-A923-3E1F-E49ACD191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68" y="0"/>
            <a:ext cx="73048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736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C992CD-D63D-B598-C4BC-7A1929F7A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764"/>
            <a:ext cx="9107765" cy="48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78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4C2F56-0EF8-20BE-2117-A77905C31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330" y="0"/>
            <a:ext cx="9244659" cy="50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1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1DC1B0-5D1A-3190-5E83-7A7427B1C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2" y="79688"/>
            <a:ext cx="9068796" cy="49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42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27764B-644D-5DF7-1CBC-27C02289C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0" y="229807"/>
            <a:ext cx="9175740" cy="468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2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596416" y="2058795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3200" b="1" i="1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Discussion and/or Questions!</a:t>
            </a: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12969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596416" y="165600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Housing Action Plan - Draft</a:t>
            </a: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pic>
        <p:nvPicPr>
          <p:cNvPr id="3" name="Picture 2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7EF9FC46-85BD-ACF1-86B6-1DD36DF68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511" y="829611"/>
            <a:ext cx="2976977" cy="3852558"/>
          </a:xfrm>
          <a:prstGeom prst="rect">
            <a:avLst/>
          </a:prstGeom>
        </p:spPr>
      </p:pic>
      <p:sp>
        <p:nvSpPr>
          <p:cNvPr id="4" name="Google Shape;61;p1">
            <a:extLst>
              <a:ext uri="{FF2B5EF4-FFF2-40B4-BE49-F238E27FC236}">
                <a16:creationId xmlns:a16="http://schemas.microsoft.com/office/drawing/2014/main" id="{2AEEAB90-0FCD-E0AD-E10A-0538A63E81DE}"/>
              </a:ext>
            </a:extLst>
          </p:cNvPr>
          <p:cNvSpPr txBox="1">
            <a:spLocks/>
          </p:cNvSpPr>
          <p:nvPr/>
        </p:nvSpPr>
        <p:spPr>
          <a:xfrm>
            <a:off x="596415" y="4715220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000" b="1" dirty="0">
                <a:latin typeface="Gill Sans"/>
                <a:ea typeface="Gill Sans"/>
                <a:cs typeface="Gill Sans"/>
                <a:sym typeface="Gill Sans"/>
              </a:rPr>
              <a:t>A framework, not a final result…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549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6C7388-5E3E-B396-CBFD-68D098368A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471" y="122733"/>
            <a:ext cx="5009919" cy="3220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6E7193-F8B7-5FAA-5867-9081BCA728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472" y="3342919"/>
            <a:ext cx="5009918" cy="16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0F9396-E6EF-2851-9353-27FB3A83B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29590"/>
            <a:ext cx="7772400" cy="368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43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2144993" y="76912"/>
            <a:ext cx="50420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H</a:t>
            </a:r>
            <a:r>
              <a:rPr lang="en-US" sz="2400" b="1" i="0" u="none" strike="noStrike" cap="none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ousing Needs Analysis</a:t>
            </a:r>
            <a:endParaRPr lang="en-US" sz="20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pic>
        <p:nvPicPr>
          <p:cNvPr id="5" name="Picture 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DF8FEF13-D73D-F164-EB58-74D13E1ACF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588" y="1333144"/>
            <a:ext cx="3089272" cy="3810356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DC73C127-D64A-2D75-EBAB-8FC1657D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534" y="1419620"/>
            <a:ext cx="1986427" cy="1152130"/>
          </a:xfrm>
          <a:prstGeom prst="rect">
            <a:avLst/>
          </a:prstGeom>
        </p:spPr>
      </p:pic>
      <p:pic>
        <p:nvPicPr>
          <p:cNvPr id="9" name="Picture 8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F32DD89A-EBE2-3220-933D-07ACA339C7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1378" y="4197884"/>
            <a:ext cx="1996583" cy="821042"/>
          </a:xfrm>
          <a:prstGeom prst="rect">
            <a:avLst/>
          </a:prstGeom>
        </p:spPr>
      </p:pic>
      <p:pic>
        <p:nvPicPr>
          <p:cNvPr id="11" name="Picture 10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644059FD-4A74-72B6-6B2C-3F63060F1E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834" y="2721330"/>
            <a:ext cx="1980127" cy="1326974"/>
          </a:xfrm>
          <a:prstGeom prst="rect">
            <a:avLst/>
          </a:prstGeom>
        </p:spPr>
      </p:pic>
      <p:sp>
        <p:nvSpPr>
          <p:cNvPr id="13" name="Google Shape;61;p1">
            <a:extLst>
              <a:ext uri="{FF2B5EF4-FFF2-40B4-BE49-F238E27FC236}">
                <a16:creationId xmlns:a16="http://schemas.microsoft.com/office/drawing/2014/main" id="{A3B3B59F-1386-1183-8358-1043DAC65599}"/>
              </a:ext>
            </a:extLst>
          </p:cNvPr>
          <p:cNvSpPr txBox="1">
            <a:spLocks/>
          </p:cNvSpPr>
          <p:nvPr/>
        </p:nvSpPr>
        <p:spPr>
          <a:xfrm>
            <a:off x="2860467" y="1673908"/>
            <a:ext cx="50420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r>
              <a:rPr lang="en-US" sz="2000" b="1" dirty="0">
                <a:latin typeface="Gill Sans SemiBold" charset="0"/>
                <a:ea typeface="Gill Sans SemiBold" charset="0"/>
                <a:cs typeface="Gill Sans SemiBold" charset="0"/>
              </a:rPr>
              <a:t>(City limits)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20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20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r>
              <a:rPr lang="en-US" sz="2000" b="1" dirty="0">
                <a:latin typeface="Gill Sans SemiBold" charset="0"/>
                <a:ea typeface="Gill Sans SemiBold" charset="0"/>
                <a:cs typeface="Gill Sans SemiBold" charset="0"/>
              </a:rPr>
              <a:t>(“Urban exempt”)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20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20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r>
              <a:rPr lang="en-US" sz="2000" b="1" dirty="0">
                <a:latin typeface="Gill Sans SemiBold" charset="0"/>
                <a:ea typeface="Gill Sans SemiBold" charset="0"/>
                <a:cs typeface="Gill Sans SemiBold" charset="0"/>
              </a:rPr>
              <a:t>(Market area)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14" name="Google Shape;61;p1">
            <a:extLst>
              <a:ext uri="{FF2B5EF4-FFF2-40B4-BE49-F238E27FC236}">
                <a16:creationId xmlns:a16="http://schemas.microsoft.com/office/drawing/2014/main" id="{78A12E3E-7A6C-2ED2-E6AA-E8477EF943B5}"/>
              </a:ext>
            </a:extLst>
          </p:cNvPr>
          <p:cNvSpPr txBox="1">
            <a:spLocks/>
          </p:cNvSpPr>
          <p:nvPr/>
        </p:nvSpPr>
        <p:spPr>
          <a:xfrm>
            <a:off x="2267224" y="514802"/>
            <a:ext cx="50420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r>
              <a:rPr lang="en-US" sz="2000" b="1" dirty="0">
                <a:latin typeface="Gill Sans SemiBold" charset="0"/>
                <a:ea typeface="Gill Sans SemiBold" charset="0"/>
                <a:cs typeface="Gill Sans SemiBold" charset="0"/>
              </a:rPr>
              <a:t>NOTE distinction between White Salmon city limits, and other areas of county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99D70D-B922-AC73-82B0-DFC97C420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405" y="0"/>
            <a:ext cx="53751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99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E302EF-BBC5-F630-62F0-FE5B845B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39056"/>
            <a:ext cx="7772400" cy="46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969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53902-C6B5-1DB9-058A-90A022098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46" y="0"/>
            <a:ext cx="58013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62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E11D7-F336-F82D-F639-18D37BEB7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69" y="0"/>
            <a:ext cx="5318847" cy="5143500"/>
          </a:xfrm>
          <a:prstGeom prst="rect">
            <a:avLst/>
          </a:prstGeom>
        </p:spPr>
      </p:pic>
      <p:sp>
        <p:nvSpPr>
          <p:cNvPr id="3" name="Google Shape;61;p1">
            <a:extLst>
              <a:ext uri="{FF2B5EF4-FFF2-40B4-BE49-F238E27FC236}">
                <a16:creationId xmlns:a16="http://schemas.microsoft.com/office/drawing/2014/main" id="{1D9D8838-07B7-E572-D606-E3245D4D4C16}"/>
              </a:ext>
            </a:extLst>
          </p:cNvPr>
          <p:cNvSpPr txBox="1">
            <a:spLocks/>
          </p:cNvSpPr>
          <p:nvPr/>
        </p:nvSpPr>
        <p:spPr>
          <a:xfrm>
            <a:off x="3581987" y="1641861"/>
            <a:ext cx="7951167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Etc…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As outlined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In memo…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056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A68617-9403-E7C3-1D82-0BFA608BB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80" y="0"/>
            <a:ext cx="5371377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31C864-2877-8CF1-9FB9-7FFFCB379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452" y="475137"/>
            <a:ext cx="2233670" cy="1228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1F071-FAB1-B696-60F1-39E80B0DAF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451" y="1857139"/>
            <a:ext cx="2233671" cy="1238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C9BBA9-925F-2D0C-3132-502D4F20E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451" y="3249281"/>
            <a:ext cx="2233671" cy="11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0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7C75B0-786A-44DD-2ADA-8B8464AD8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81" y="0"/>
            <a:ext cx="5304839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1329BE-A36B-1764-7576-8A3ED5ED2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354" y="593172"/>
            <a:ext cx="2818071" cy="1893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5B2A61-202E-597A-94BE-4B3401694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764" y="2904247"/>
            <a:ext cx="2865944" cy="16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633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5EBD6-BD74-FAC2-7DA0-94CE6B104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76" y="0"/>
            <a:ext cx="4310123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8C6AA4-B483-A181-B74C-671B8DE44D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541" y="1097492"/>
            <a:ext cx="3865539" cy="3311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7B149-E2F6-FDD2-69BE-37CEE7E5F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541" y="734939"/>
            <a:ext cx="3865539" cy="35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69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D365E3-213B-9FB3-1495-167BBE206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34" y="290557"/>
            <a:ext cx="4318904" cy="4562386"/>
          </a:xfrm>
          <a:prstGeom prst="rect">
            <a:avLst/>
          </a:prstGeom>
        </p:spPr>
      </p:pic>
      <p:sp>
        <p:nvSpPr>
          <p:cNvPr id="3" name="Google Shape;61;p1">
            <a:extLst>
              <a:ext uri="{FF2B5EF4-FFF2-40B4-BE49-F238E27FC236}">
                <a16:creationId xmlns:a16="http://schemas.microsoft.com/office/drawing/2014/main" id="{36328F4C-9C23-EFFB-C6DB-41FB9A9181A4}"/>
              </a:ext>
            </a:extLst>
          </p:cNvPr>
          <p:cNvSpPr txBox="1">
            <a:spLocks/>
          </p:cNvSpPr>
          <p:nvPr/>
        </p:nvSpPr>
        <p:spPr>
          <a:xfrm>
            <a:off x="5134977" y="682647"/>
            <a:ext cx="3445002" cy="396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QUIMBY: “Quality In My Back Yard…”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Get early buy-in for the best win/win outcomes… preserving livability and small-town character, AND adding diverse housing at lower cost, with a streamlined process that removes barriers… 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22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;p1">
            <a:extLst>
              <a:ext uri="{FF2B5EF4-FFF2-40B4-BE49-F238E27FC236}">
                <a16:creationId xmlns:a16="http://schemas.microsoft.com/office/drawing/2014/main" id="{36328F4C-9C23-EFFB-C6DB-41FB9A9181A4}"/>
              </a:ext>
            </a:extLst>
          </p:cNvPr>
          <p:cNvSpPr txBox="1">
            <a:spLocks/>
          </p:cNvSpPr>
          <p:nvPr/>
        </p:nvSpPr>
        <p:spPr>
          <a:xfrm>
            <a:off x="5033473" y="982793"/>
            <a:ext cx="3794334" cy="4354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Related to that is “Plug-and-Play </a:t>
            </a:r>
            <a:r>
              <a:rPr lang="en-US" sz="2200" b="1" dirty="0" err="1">
                <a:latin typeface="Gill Sans"/>
                <a:ea typeface="Gill Sans"/>
                <a:cs typeface="Gill Sans"/>
                <a:sym typeface="Gill Sans"/>
              </a:rPr>
              <a:t>Townbuilding</a:t>
            </a: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” – as in Bryan, have shovel-ready plans, types, models, assistance to produce the housing that residents need and neighbors support, on sites that are made ready for development.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E04FF-B215-E6EB-2BD0-8D214F0A4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21" y="294308"/>
            <a:ext cx="3936390" cy="45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625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ouse, text, diagram, sketch&#10;&#10;Description automatically generated">
            <a:extLst>
              <a:ext uri="{FF2B5EF4-FFF2-40B4-BE49-F238E27FC236}">
                <a16:creationId xmlns:a16="http://schemas.microsoft.com/office/drawing/2014/main" id="{0BE010E4-8815-E55F-4263-399B5B0F6A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50" y="513318"/>
            <a:ext cx="3645040" cy="3896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292A42-3992-4C94-F05B-DD98F30A7A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570" y="513318"/>
            <a:ext cx="2217300" cy="1416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7BF059-2B2E-1912-72FF-023FFD9BE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570" y="1930280"/>
            <a:ext cx="2217300" cy="2479350"/>
          </a:xfrm>
          <a:prstGeom prst="rect">
            <a:avLst/>
          </a:prstGeom>
        </p:spPr>
      </p:pic>
      <p:sp>
        <p:nvSpPr>
          <p:cNvPr id="6" name="Google Shape;61;p1">
            <a:extLst>
              <a:ext uri="{FF2B5EF4-FFF2-40B4-BE49-F238E27FC236}">
                <a16:creationId xmlns:a16="http://schemas.microsoft.com/office/drawing/2014/main" id="{9A23CDCE-C489-06EE-2080-9BE146396D31}"/>
              </a:ext>
            </a:extLst>
          </p:cNvPr>
          <p:cNvSpPr txBox="1">
            <a:spLocks/>
          </p:cNvSpPr>
          <p:nvPr/>
        </p:nvSpPr>
        <p:spPr>
          <a:xfrm>
            <a:off x="559490" y="4630182"/>
            <a:ext cx="8281399" cy="45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Accessory Dwelling Plans              Cottage, Court Plans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7" name="Google Shape;61;p1">
            <a:extLst>
              <a:ext uri="{FF2B5EF4-FFF2-40B4-BE49-F238E27FC236}">
                <a16:creationId xmlns:a16="http://schemas.microsoft.com/office/drawing/2014/main" id="{5B9F083F-4F5B-CAF0-2FE9-159C86FEB9EE}"/>
              </a:ext>
            </a:extLst>
          </p:cNvPr>
          <p:cNvSpPr txBox="1">
            <a:spLocks/>
          </p:cNvSpPr>
          <p:nvPr/>
        </p:nvSpPr>
        <p:spPr>
          <a:xfrm>
            <a:off x="2051293" y="4914353"/>
            <a:ext cx="8281399" cy="45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100" dirty="0">
                <a:latin typeface="Gill Sans"/>
                <a:ea typeface="Gill Sans"/>
                <a:cs typeface="Gill Sans"/>
                <a:sym typeface="Gill Sans"/>
              </a:rPr>
              <a:t>NOTE: Plans by </a:t>
            </a:r>
            <a:r>
              <a:rPr lang="en-US" sz="1100" dirty="0" err="1">
                <a:latin typeface="Gill Sans"/>
                <a:ea typeface="Gill Sans"/>
                <a:cs typeface="Gill Sans"/>
                <a:sym typeface="Gill Sans"/>
              </a:rPr>
              <a:t>Structura</a:t>
            </a:r>
            <a:r>
              <a:rPr lang="en-US" sz="1100" dirty="0">
                <a:latin typeface="Gill Sans"/>
                <a:ea typeface="Gill Sans"/>
                <a:cs typeface="Gill Sans"/>
                <a:sym typeface="Gill Sans"/>
              </a:rPr>
              <a:t> Naturalis Inc., Qamar and Associates Inc., and/or Ross Chapin Architects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endParaRPr lang="en-US" sz="11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95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478564" y="331200"/>
            <a:ext cx="816977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Current Situation</a:t>
            </a:r>
            <a:endParaRPr lang="en-US" sz="24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u="none" strike="noStrike" cap="none" dirty="0">
                <a:solidFill>
                  <a:srgbClr val="FFFFFF"/>
                </a:solidFill>
                <a:latin typeface="Gill Sans"/>
                <a:ea typeface="Gill Sans SemiBold" charset="0"/>
                <a:cs typeface="Gill Sans"/>
                <a:sym typeface="Gill Sans"/>
              </a:rPr>
              <a:t>Current housing invento</a:t>
            </a: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ry is woefully limited -  just six homes for sale within city limits, average listing price of $917,500 (3 SFD 3 SFA); eight rental properties, average monthly rental of $2,418 (4-1BR, 3-2BR, 2-3BR).</a:t>
            </a:r>
            <a:endParaRPr lang="en-US" sz="1800" b="1" u="none" strike="noStrike" cap="none" dirty="0">
              <a:solidFill>
                <a:srgbClr val="FFFFFF"/>
              </a:solidFill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In the larger county area, 14 homes listed at an average price of $1.22 million; the lowest priced home was $550,000.</a:t>
            </a: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 err="1">
                <a:latin typeface="Gill Sans"/>
                <a:ea typeface="Gill Sans SemiBold" charset="0"/>
                <a:cs typeface="Gill Sans"/>
                <a:sym typeface="Gill Sans"/>
              </a:rPr>
              <a:t>Zillow.com</a:t>
            </a: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 estimates monthly payment (PITI) for this lowest-priced home at $3,280. At  typical 28% of gross monthly earnings, would require an annual income of $140,500 – far above area median household income of $65,781 (2020 data).</a:t>
            </a: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AMI rental at 28% (below rent-burdened) would be $1,534 (not including utilities). </a:t>
            </a:r>
          </a:p>
          <a:p>
            <a:pPr marL="0" marR="0" lvl="0" indent="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None/>
            </a:pPr>
            <a:endParaRPr lang="en-US" sz="18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4256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1">
            <a:extLst>
              <a:ext uri="{FF2B5EF4-FFF2-40B4-BE49-F238E27FC236}">
                <a16:creationId xmlns:a16="http://schemas.microsoft.com/office/drawing/2014/main" id="{9A23CDCE-C489-06EE-2080-9BE146396D31}"/>
              </a:ext>
            </a:extLst>
          </p:cNvPr>
          <p:cNvSpPr txBox="1">
            <a:spLocks/>
          </p:cNvSpPr>
          <p:nvPr/>
        </p:nvSpPr>
        <p:spPr>
          <a:xfrm>
            <a:off x="542398" y="4496090"/>
            <a:ext cx="8281399" cy="45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Small Rowhome Plans                Small Apartment Plans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8" name="Picture 7" descr="A picture containing sketch, plan, diagram, technical drawing&#10;&#10;Description automatically generated">
            <a:extLst>
              <a:ext uri="{FF2B5EF4-FFF2-40B4-BE49-F238E27FC236}">
                <a16:creationId xmlns:a16="http://schemas.microsoft.com/office/drawing/2014/main" id="{34533F25-4D35-DEB9-2C4D-2A8ADEF52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160" y="687455"/>
            <a:ext cx="2851183" cy="32179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716524-7F9A-968C-4B2D-F5D15D59A7D4}"/>
              </a:ext>
            </a:extLst>
          </p:cNvPr>
          <p:cNvSpPr/>
          <p:nvPr/>
        </p:nvSpPr>
        <p:spPr>
          <a:xfrm>
            <a:off x="5358216" y="687455"/>
            <a:ext cx="2709017" cy="3217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E79454-844E-1F6A-807F-6C48C8D17C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670" y="807096"/>
            <a:ext cx="2214324" cy="1107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DB61B4-8AF7-90EA-C385-6C0B04AD8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773" y="2195778"/>
            <a:ext cx="2351538" cy="1428129"/>
          </a:xfrm>
          <a:prstGeom prst="rect">
            <a:avLst/>
          </a:prstGeom>
        </p:spPr>
      </p:pic>
      <p:sp>
        <p:nvSpPr>
          <p:cNvPr id="12" name="Google Shape;61;p1">
            <a:extLst>
              <a:ext uri="{FF2B5EF4-FFF2-40B4-BE49-F238E27FC236}">
                <a16:creationId xmlns:a16="http://schemas.microsoft.com/office/drawing/2014/main" id="{16E2FD8F-4950-5187-DF6D-13C11F1D5820}"/>
              </a:ext>
            </a:extLst>
          </p:cNvPr>
          <p:cNvSpPr txBox="1">
            <a:spLocks/>
          </p:cNvSpPr>
          <p:nvPr/>
        </p:nvSpPr>
        <p:spPr>
          <a:xfrm>
            <a:off x="2650751" y="4903083"/>
            <a:ext cx="8281399" cy="45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1100" dirty="0">
                <a:latin typeface="Gill Sans"/>
                <a:ea typeface="Gill Sans"/>
                <a:cs typeface="Gill Sans"/>
                <a:sym typeface="Gill Sans"/>
              </a:rPr>
              <a:t>NOTE: Plans by </a:t>
            </a:r>
            <a:r>
              <a:rPr lang="en-US" sz="1100" dirty="0" err="1">
                <a:latin typeface="Gill Sans"/>
                <a:ea typeface="Gill Sans"/>
                <a:cs typeface="Gill Sans"/>
                <a:sym typeface="Gill Sans"/>
              </a:rPr>
              <a:t>Structura</a:t>
            </a:r>
            <a:r>
              <a:rPr lang="en-US" sz="1100" dirty="0">
                <a:latin typeface="Gill Sans"/>
                <a:ea typeface="Gill Sans"/>
                <a:cs typeface="Gill Sans"/>
                <a:sym typeface="Gill Sans"/>
              </a:rPr>
              <a:t> Naturalis Inc. and/or Qamar and Associates Inc.</a:t>
            </a:r>
            <a:endParaRPr lang="en-US" sz="11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1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86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grass, building&#10;&#10;Description automatically generated">
            <a:extLst>
              <a:ext uri="{FF2B5EF4-FFF2-40B4-BE49-F238E27FC236}">
                <a16:creationId xmlns:a16="http://schemas.microsoft.com/office/drawing/2014/main" id="{FB0524FE-77B3-FD5C-9514-D41F29337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355" y="2571750"/>
            <a:ext cx="3031312" cy="2274663"/>
          </a:xfrm>
          <a:prstGeom prst="rect">
            <a:avLst/>
          </a:prstGeom>
        </p:spPr>
      </p:pic>
      <p:sp>
        <p:nvSpPr>
          <p:cNvPr id="6" name="Google Shape;61;p1">
            <a:extLst>
              <a:ext uri="{FF2B5EF4-FFF2-40B4-BE49-F238E27FC236}">
                <a16:creationId xmlns:a16="http://schemas.microsoft.com/office/drawing/2014/main" id="{F0DA340B-FAE8-7DD0-3401-5A0043631E13}"/>
              </a:ext>
            </a:extLst>
          </p:cNvPr>
          <p:cNvSpPr txBox="1">
            <a:spLocks/>
          </p:cNvSpPr>
          <p:nvPr/>
        </p:nvSpPr>
        <p:spPr>
          <a:xfrm>
            <a:off x="1349355" y="4914353"/>
            <a:ext cx="3457555" cy="45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Manufactured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E8855-0E1C-0849-CAAB-A883DE4B0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723" y="2571751"/>
            <a:ext cx="2596782" cy="2261918"/>
          </a:xfrm>
          <a:prstGeom prst="rect">
            <a:avLst/>
          </a:prstGeom>
        </p:spPr>
      </p:pic>
      <p:pic>
        <p:nvPicPr>
          <p:cNvPr id="9" name="Picture 8" descr="A picture containing outdoor, grass, sky, cloud&#10;&#10;Description automatically generated">
            <a:extLst>
              <a:ext uri="{FF2B5EF4-FFF2-40B4-BE49-F238E27FC236}">
                <a16:creationId xmlns:a16="http://schemas.microsoft.com/office/drawing/2014/main" id="{31D0FAAF-2D5A-91DA-DA04-FF9E4ED5C4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222" y="785611"/>
            <a:ext cx="3457555" cy="1454892"/>
          </a:xfrm>
          <a:prstGeom prst="rect">
            <a:avLst/>
          </a:prstGeom>
        </p:spPr>
      </p:pic>
      <p:sp>
        <p:nvSpPr>
          <p:cNvPr id="10" name="Google Shape;61;p1">
            <a:extLst>
              <a:ext uri="{FF2B5EF4-FFF2-40B4-BE49-F238E27FC236}">
                <a16:creationId xmlns:a16="http://schemas.microsoft.com/office/drawing/2014/main" id="{EBB74DC9-725B-39B6-273A-D0C6596CEE1A}"/>
              </a:ext>
            </a:extLst>
          </p:cNvPr>
          <p:cNvSpPr txBox="1">
            <a:spLocks/>
          </p:cNvSpPr>
          <p:nvPr/>
        </p:nvSpPr>
        <p:spPr>
          <a:xfrm>
            <a:off x="4380667" y="4901609"/>
            <a:ext cx="3457555" cy="45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Tiny House on Wheels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11" name="Google Shape;61;p1">
            <a:extLst>
              <a:ext uri="{FF2B5EF4-FFF2-40B4-BE49-F238E27FC236}">
                <a16:creationId xmlns:a16="http://schemas.microsoft.com/office/drawing/2014/main" id="{FD55BBD6-3414-AD6F-513F-21263396C9B7}"/>
              </a:ext>
            </a:extLst>
          </p:cNvPr>
          <p:cNvSpPr txBox="1">
            <a:spLocks/>
          </p:cNvSpPr>
          <p:nvPr/>
        </p:nvSpPr>
        <p:spPr>
          <a:xfrm>
            <a:off x="2739559" y="2240503"/>
            <a:ext cx="3996092" cy="45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Panelized, 3-D Printed, etc…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12" name="Google Shape;61;p1">
            <a:extLst>
              <a:ext uri="{FF2B5EF4-FFF2-40B4-BE49-F238E27FC236}">
                <a16:creationId xmlns:a16="http://schemas.microsoft.com/office/drawing/2014/main" id="{FC7D00B4-A8ED-D320-58AF-87F227D8558A}"/>
              </a:ext>
            </a:extLst>
          </p:cNvPr>
          <p:cNvSpPr txBox="1">
            <a:spLocks/>
          </p:cNvSpPr>
          <p:nvPr/>
        </p:nvSpPr>
        <p:spPr>
          <a:xfrm>
            <a:off x="2258421" y="70574"/>
            <a:ext cx="4627156" cy="45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INNNOVATIVE HOUSING TYPES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13" name="Google Shape;61;p1">
            <a:extLst>
              <a:ext uri="{FF2B5EF4-FFF2-40B4-BE49-F238E27FC236}">
                <a16:creationId xmlns:a16="http://schemas.microsoft.com/office/drawing/2014/main" id="{F89602D6-BDA6-4A75-24E1-1C132C8D1943}"/>
              </a:ext>
            </a:extLst>
          </p:cNvPr>
          <p:cNvSpPr txBox="1">
            <a:spLocks/>
          </p:cNvSpPr>
          <p:nvPr/>
        </p:nvSpPr>
        <p:spPr>
          <a:xfrm>
            <a:off x="270455" y="367660"/>
            <a:ext cx="8603088" cy="45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Featured at the HUD Innovative Housing Showcase, Capitol Mall, June 9-12 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521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n a wall&#10;&#10;Description automatically generated with medium confidence">
            <a:extLst>
              <a:ext uri="{FF2B5EF4-FFF2-40B4-BE49-F238E27FC236}">
                <a16:creationId xmlns:a16="http://schemas.microsoft.com/office/drawing/2014/main" id="{62D3B129-8AF0-5196-6441-72D5A2420A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74" y="0"/>
            <a:ext cx="3626025" cy="5143500"/>
          </a:xfrm>
          <a:prstGeom prst="rect">
            <a:avLst/>
          </a:prstGeom>
        </p:spPr>
      </p:pic>
      <p:pic>
        <p:nvPicPr>
          <p:cNvPr id="8" name="Picture 7" descr="A poster on a wall&#10;&#10;Description automatically generated with low confidence">
            <a:extLst>
              <a:ext uri="{FF2B5EF4-FFF2-40B4-BE49-F238E27FC236}">
                <a16:creationId xmlns:a16="http://schemas.microsoft.com/office/drawing/2014/main" id="{80CDBBCC-2F3C-C055-91B3-B96785F82D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773" y="0"/>
            <a:ext cx="35415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244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7580B788-CFF1-7F13-671B-E6F71C519C74}"/>
              </a:ext>
            </a:extLst>
          </p:cNvPr>
          <p:cNvSpPr txBox="1">
            <a:spLocks/>
          </p:cNvSpPr>
          <p:nvPr/>
        </p:nvSpPr>
        <p:spPr>
          <a:xfrm>
            <a:off x="1101143" y="109211"/>
            <a:ext cx="6941713" cy="125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Great models already here to evaluate…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6" name="Google Shape;61;p1">
            <a:extLst>
              <a:ext uri="{FF2B5EF4-FFF2-40B4-BE49-F238E27FC236}">
                <a16:creationId xmlns:a16="http://schemas.microsoft.com/office/drawing/2014/main" id="{6DD8CBAF-0483-DC99-D9ED-C104DC8E530B}"/>
              </a:ext>
            </a:extLst>
          </p:cNvPr>
          <p:cNvSpPr txBox="1">
            <a:spLocks/>
          </p:cNvSpPr>
          <p:nvPr/>
        </p:nvSpPr>
        <p:spPr>
          <a:xfrm>
            <a:off x="676139" y="4200252"/>
            <a:ext cx="4024650" cy="6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Cottage court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3" name="Google Shape;61;p1">
            <a:extLst>
              <a:ext uri="{FF2B5EF4-FFF2-40B4-BE49-F238E27FC236}">
                <a16:creationId xmlns:a16="http://schemas.microsoft.com/office/drawing/2014/main" id="{B03A905D-D672-A1C7-2966-08989BFD4EE9}"/>
              </a:ext>
            </a:extLst>
          </p:cNvPr>
          <p:cNvSpPr txBox="1">
            <a:spLocks/>
          </p:cNvSpPr>
          <p:nvPr/>
        </p:nvSpPr>
        <p:spPr>
          <a:xfrm>
            <a:off x="4922949" y="4183155"/>
            <a:ext cx="4024650" cy="6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Larger cottage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5" name="Picture 4" descr="A house with a blue car parke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243CE204-D225-9EE5-F160-3992EFCC9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949" y="1343362"/>
            <a:ext cx="3750972" cy="2813229"/>
          </a:xfrm>
          <a:prstGeom prst="rect">
            <a:avLst/>
          </a:prstGeom>
        </p:spPr>
      </p:pic>
      <p:pic>
        <p:nvPicPr>
          <p:cNvPr id="9" name="Picture 8" descr="A picture containing outdoor, plant, building, sky&#10;&#10;Description automatically generated">
            <a:extLst>
              <a:ext uri="{FF2B5EF4-FFF2-40B4-BE49-F238E27FC236}">
                <a16:creationId xmlns:a16="http://schemas.microsoft.com/office/drawing/2014/main" id="{4BD9D1CB-0475-B7CA-262C-CA111F0F1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38" y="1316800"/>
            <a:ext cx="3821806" cy="286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939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7580B788-CFF1-7F13-671B-E6F71C519C74}"/>
              </a:ext>
            </a:extLst>
          </p:cNvPr>
          <p:cNvSpPr txBox="1">
            <a:spLocks/>
          </p:cNvSpPr>
          <p:nvPr/>
        </p:nvSpPr>
        <p:spPr>
          <a:xfrm>
            <a:off x="1101143" y="109211"/>
            <a:ext cx="6941713" cy="125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Great models already here to evaluate…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6" name="Google Shape;61;p1">
            <a:extLst>
              <a:ext uri="{FF2B5EF4-FFF2-40B4-BE49-F238E27FC236}">
                <a16:creationId xmlns:a16="http://schemas.microsoft.com/office/drawing/2014/main" id="{6DD8CBAF-0483-DC99-D9ED-C104DC8E530B}"/>
              </a:ext>
            </a:extLst>
          </p:cNvPr>
          <p:cNvSpPr txBox="1">
            <a:spLocks/>
          </p:cNvSpPr>
          <p:nvPr/>
        </p:nvSpPr>
        <p:spPr>
          <a:xfrm>
            <a:off x="1114020" y="4071463"/>
            <a:ext cx="6941713" cy="125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Live-above retail – new and adaptive reuse…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8" name="Picture 7" descr="A picture containing outdoor, sky, cloud, road&#10;&#10;Description automatically generated">
            <a:extLst>
              <a:ext uri="{FF2B5EF4-FFF2-40B4-BE49-F238E27FC236}">
                <a16:creationId xmlns:a16="http://schemas.microsoft.com/office/drawing/2014/main" id="{031EB56A-1B77-6826-C7E3-6C1F3C344F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88" y="1062248"/>
            <a:ext cx="3720958" cy="2440806"/>
          </a:xfrm>
          <a:prstGeom prst="rect">
            <a:avLst/>
          </a:prstGeom>
        </p:spPr>
      </p:pic>
      <p:pic>
        <p:nvPicPr>
          <p:cNvPr id="10" name="Picture 9" descr="A building with a balcony&#10;&#10;Description automatically generated with low confidence">
            <a:extLst>
              <a:ext uri="{FF2B5EF4-FFF2-40B4-BE49-F238E27FC236}">
                <a16:creationId xmlns:a16="http://schemas.microsoft.com/office/drawing/2014/main" id="{5546CB0E-1220-2803-F9A8-1AF598C80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605" y="1062248"/>
            <a:ext cx="3720958" cy="24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628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7580B788-CFF1-7F13-671B-E6F71C519C74}"/>
              </a:ext>
            </a:extLst>
          </p:cNvPr>
          <p:cNvSpPr txBox="1">
            <a:spLocks/>
          </p:cNvSpPr>
          <p:nvPr/>
        </p:nvSpPr>
        <p:spPr>
          <a:xfrm>
            <a:off x="1101143" y="109211"/>
            <a:ext cx="6941713" cy="125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Great models already here to evaluate…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6" name="Google Shape;61;p1">
            <a:extLst>
              <a:ext uri="{FF2B5EF4-FFF2-40B4-BE49-F238E27FC236}">
                <a16:creationId xmlns:a16="http://schemas.microsoft.com/office/drawing/2014/main" id="{6DD8CBAF-0483-DC99-D9ED-C104DC8E530B}"/>
              </a:ext>
            </a:extLst>
          </p:cNvPr>
          <p:cNvSpPr txBox="1">
            <a:spLocks/>
          </p:cNvSpPr>
          <p:nvPr/>
        </p:nvSpPr>
        <p:spPr>
          <a:xfrm>
            <a:off x="547349" y="4183155"/>
            <a:ext cx="4024650" cy="6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Duplex (rowhouse)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3" name="Google Shape;61;p1">
            <a:extLst>
              <a:ext uri="{FF2B5EF4-FFF2-40B4-BE49-F238E27FC236}">
                <a16:creationId xmlns:a16="http://schemas.microsoft.com/office/drawing/2014/main" id="{B03A905D-D672-A1C7-2966-08989BFD4EE9}"/>
              </a:ext>
            </a:extLst>
          </p:cNvPr>
          <p:cNvSpPr txBox="1">
            <a:spLocks/>
          </p:cNvSpPr>
          <p:nvPr/>
        </p:nvSpPr>
        <p:spPr>
          <a:xfrm>
            <a:off x="4571999" y="4183155"/>
            <a:ext cx="4024650" cy="6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Small apartments (7 units)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7" name="Picture 6" descr="A house with a driveway and trees&#10;&#10;Description automatically generated with low confidence">
            <a:extLst>
              <a:ext uri="{FF2B5EF4-FFF2-40B4-BE49-F238E27FC236}">
                <a16:creationId xmlns:a16="http://schemas.microsoft.com/office/drawing/2014/main" id="{9E9B3A81-DE97-BF0A-D675-C93C8D2F61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39" y="1197735"/>
            <a:ext cx="3544913" cy="2658685"/>
          </a:xfrm>
          <a:prstGeom prst="rect">
            <a:avLst/>
          </a:prstGeom>
        </p:spPr>
      </p:pic>
      <p:pic>
        <p:nvPicPr>
          <p:cNvPr id="10" name="Picture 9" descr="A picture containing outdoor, sky, vehicle, land vehicle&#10;&#10;Description automatically generated">
            <a:extLst>
              <a:ext uri="{FF2B5EF4-FFF2-40B4-BE49-F238E27FC236}">
                <a16:creationId xmlns:a16="http://schemas.microsoft.com/office/drawing/2014/main" id="{21095D8A-EC25-D792-0FD5-E487E1D9B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18" y="1197735"/>
            <a:ext cx="4121143" cy="265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114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7580B788-CFF1-7F13-671B-E6F71C519C74}"/>
              </a:ext>
            </a:extLst>
          </p:cNvPr>
          <p:cNvSpPr txBox="1">
            <a:spLocks/>
          </p:cNvSpPr>
          <p:nvPr/>
        </p:nvSpPr>
        <p:spPr>
          <a:xfrm>
            <a:off x="1101143" y="109211"/>
            <a:ext cx="6941713" cy="125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Great models already here to evaluate…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6" name="Google Shape;61;p1">
            <a:extLst>
              <a:ext uri="{FF2B5EF4-FFF2-40B4-BE49-F238E27FC236}">
                <a16:creationId xmlns:a16="http://schemas.microsoft.com/office/drawing/2014/main" id="{6DD8CBAF-0483-DC99-D9ED-C104DC8E530B}"/>
              </a:ext>
            </a:extLst>
          </p:cNvPr>
          <p:cNvSpPr txBox="1">
            <a:spLocks/>
          </p:cNvSpPr>
          <p:nvPr/>
        </p:nvSpPr>
        <p:spPr>
          <a:xfrm>
            <a:off x="457197" y="3980747"/>
            <a:ext cx="4024650" cy="6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Modern condo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3" name="Google Shape;61;p1">
            <a:extLst>
              <a:ext uri="{FF2B5EF4-FFF2-40B4-BE49-F238E27FC236}">
                <a16:creationId xmlns:a16="http://schemas.microsoft.com/office/drawing/2014/main" id="{B03A905D-D672-A1C7-2966-08989BFD4EE9}"/>
              </a:ext>
            </a:extLst>
          </p:cNvPr>
          <p:cNvSpPr txBox="1">
            <a:spLocks/>
          </p:cNvSpPr>
          <p:nvPr/>
        </p:nvSpPr>
        <p:spPr>
          <a:xfrm>
            <a:off x="4860845" y="3932323"/>
            <a:ext cx="4024650" cy="6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Modern condo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5" name="Picture 4" descr="A picture containing outdoor, cloud, sky, building&#10;&#10;Description automatically generated">
            <a:extLst>
              <a:ext uri="{FF2B5EF4-FFF2-40B4-BE49-F238E27FC236}">
                <a16:creationId xmlns:a16="http://schemas.microsoft.com/office/drawing/2014/main" id="{5A9F5776-7B35-581B-7283-5EFAE40C76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68" y="1221577"/>
            <a:ext cx="4278077" cy="2700346"/>
          </a:xfrm>
          <a:prstGeom prst="rect">
            <a:avLst/>
          </a:prstGeom>
        </p:spPr>
      </p:pic>
      <p:pic>
        <p:nvPicPr>
          <p:cNvPr id="9" name="Picture 8" descr="A building with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DF6B4291-7A82-DBA5-021A-23E34CD98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668" y="1221577"/>
            <a:ext cx="3498317" cy="27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173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7580B788-CFF1-7F13-671B-E6F71C519C74}"/>
              </a:ext>
            </a:extLst>
          </p:cNvPr>
          <p:cNvSpPr txBox="1">
            <a:spLocks/>
          </p:cNvSpPr>
          <p:nvPr/>
        </p:nvSpPr>
        <p:spPr>
          <a:xfrm>
            <a:off x="1101143" y="109211"/>
            <a:ext cx="6941713" cy="125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Great models already here to evaluate…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6" name="Google Shape;61;p1">
            <a:extLst>
              <a:ext uri="{FF2B5EF4-FFF2-40B4-BE49-F238E27FC236}">
                <a16:creationId xmlns:a16="http://schemas.microsoft.com/office/drawing/2014/main" id="{6DD8CBAF-0483-DC99-D9ED-C104DC8E530B}"/>
              </a:ext>
            </a:extLst>
          </p:cNvPr>
          <p:cNvSpPr txBox="1">
            <a:spLocks/>
          </p:cNvSpPr>
          <p:nvPr/>
        </p:nvSpPr>
        <p:spPr>
          <a:xfrm>
            <a:off x="457197" y="3980747"/>
            <a:ext cx="4024650" cy="6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Modern duplex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3" name="Google Shape;61;p1">
            <a:extLst>
              <a:ext uri="{FF2B5EF4-FFF2-40B4-BE49-F238E27FC236}">
                <a16:creationId xmlns:a16="http://schemas.microsoft.com/office/drawing/2014/main" id="{B03A905D-D672-A1C7-2966-08989BFD4EE9}"/>
              </a:ext>
            </a:extLst>
          </p:cNvPr>
          <p:cNvSpPr txBox="1">
            <a:spLocks/>
          </p:cNvSpPr>
          <p:nvPr/>
        </p:nvSpPr>
        <p:spPr>
          <a:xfrm>
            <a:off x="4860845" y="3932323"/>
            <a:ext cx="4024650" cy="6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Modern home</a:t>
            </a: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7" name="Picture 6" descr="A picture containing outdoor, cloud, sky, wheel&#10;&#10;Description automatically generated">
            <a:extLst>
              <a:ext uri="{FF2B5EF4-FFF2-40B4-BE49-F238E27FC236}">
                <a16:creationId xmlns:a16="http://schemas.microsoft.com/office/drawing/2014/main" id="{46EE1B84-3F8B-82E0-2CDD-F2569F02C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14" y="1068384"/>
            <a:ext cx="3818585" cy="2863939"/>
          </a:xfrm>
          <a:prstGeom prst="rect">
            <a:avLst/>
          </a:prstGeom>
        </p:spPr>
      </p:pic>
      <p:pic>
        <p:nvPicPr>
          <p:cNvPr id="10" name="Picture 9" descr="A building with cars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3E8F9B1F-703F-4279-843E-8B1E3AA03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997" y="1068384"/>
            <a:ext cx="3923550" cy="286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996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7580B788-CFF1-7F13-671B-E6F71C519C74}"/>
              </a:ext>
            </a:extLst>
          </p:cNvPr>
          <p:cNvSpPr txBox="1">
            <a:spLocks/>
          </p:cNvSpPr>
          <p:nvPr/>
        </p:nvSpPr>
        <p:spPr>
          <a:xfrm>
            <a:off x="1101143" y="109211"/>
            <a:ext cx="6941713" cy="125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Great models already here to evaluate…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6" name="Google Shape;61;p1">
            <a:extLst>
              <a:ext uri="{FF2B5EF4-FFF2-40B4-BE49-F238E27FC236}">
                <a16:creationId xmlns:a16="http://schemas.microsoft.com/office/drawing/2014/main" id="{6DD8CBAF-0483-DC99-D9ED-C104DC8E530B}"/>
              </a:ext>
            </a:extLst>
          </p:cNvPr>
          <p:cNvSpPr txBox="1">
            <a:spLocks/>
          </p:cNvSpPr>
          <p:nvPr/>
        </p:nvSpPr>
        <p:spPr>
          <a:xfrm>
            <a:off x="457197" y="3980747"/>
            <a:ext cx="4024650" cy="6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Traditional home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3" name="Google Shape;61;p1">
            <a:extLst>
              <a:ext uri="{FF2B5EF4-FFF2-40B4-BE49-F238E27FC236}">
                <a16:creationId xmlns:a16="http://schemas.microsoft.com/office/drawing/2014/main" id="{B03A905D-D672-A1C7-2966-08989BFD4EE9}"/>
              </a:ext>
            </a:extLst>
          </p:cNvPr>
          <p:cNvSpPr txBox="1">
            <a:spLocks/>
          </p:cNvSpPr>
          <p:nvPr/>
        </p:nvSpPr>
        <p:spPr>
          <a:xfrm>
            <a:off x="4757814" y="3996154"/>
            <a:ext cx="4024650" cy="64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 SemiBold" charset="0"/>
                <a:cs typeface="Gill Sans"/>
                <a:sym typeface="Gill Sans"/>
              </a:rPr>
              <a:t>Traditional home</a:t>
            </a: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5" name="Picture 4" descr="A house with a fence and flowers&#10;&#10;Description automatically generated with low confidence">
            <a:extLst>
              <a:ext uri="{FF2B5EF4-FFF2-40B4-BE49-F238E27FC236}">
                <a16:creationId xmlns:a16="http://schemas.microsoft.com/office/drawing/2014/main" id="{BED527F3-7EB9-6AA9-ACD7-380C6C42E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50" y="983381"/>
            <a:ext cx="3457074" cy="2929367"/>
          </a:xfrm>
          <a:prstGeom prst="rect">
            <a:avLst/>
          </a:prstGeom>
        </p:spPr>
      </p:pic>
      <p:pic>
        <p:nvPicPr>
          <p:cNvPr id="9" name="Picture 8" descr="A picture containing outdoor, cloud, tree, sky&#10;&#10;Description automatically generated">
            <a:extLst>
              <a:ext uri="{FF2B5EF4-FFF2-40B4-BE49-F238E27FC236}">
                <a16:creationId xmlns:a16="http://schemas.microsoft.com/office/drawing/2014/main" id="{E578F587-9B61-9EDB-0710-CA06A2DBAC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578" y="983381"/>
            <a:ext cx="3526039" cy="29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408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7580B788-CFF1-7F13-671B-E6F71C519C74}"/>
              </a:ext>
            </a:extLst>
          </p:cNvPr>
          <p:cNvSpPr txBox="1">
            <a:spLocks/>
          </p:cNvSpPr>
          <p:nvPr/>
        </p:nvSpPr>
        <p:spPr>
          <a:xfrm>
            <a:off x="1101143" y="109211"/>
            <a:ext cx="6941713" cy="125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Sites to compile and recruit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(with landowners and neighbors)…</a:t>
            </a: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6" name="Picture 5" descr="A picture containing outdoor, tree, cloud, sky&#10;&#10;Description automatically generated">
            <a:extLst>
              <a:ext uri="{FF2B5EF4-FFF2-40B4-BE49-F238E27FC236}">
                <a16:creationId xmlns:a16="http://schemas.microsoft.com/office/drawing/2014/main" id="{37664F15-1CC9-C77E-0927-4AACD76FAE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054" y="1177871"/>
            <a:ext cx="5141890" cy="385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15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478564" y="331200"/>
            <a:ext cx="816977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Current Situation (A National Problem)</a:t>
            </a:r>
            <a:endParaRPr lang="en-US" sz="24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None/>
            </a:pPr>
            <a:endParaRPr lang="en-US" sz="18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A99C9B-AE99-EB66-972E-52C5C63D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465" y="1018244"/>
            <a:ext cx="5535975" cy="39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847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7580B788-CFF1-7F13-671B-E6F71C519C74}"/>
              </a:ext>
            </a:extLst>
          </p:cNvPr>
          <p:cNvSpPr txBox="1">
            <a:spLocks/>
          </p:cNvSpPr>
          <p:nvPr/>
        </p:nvSpPr>
        <p:spPr>
          <a:xfrm>
            <a:off x="1101143" y="109210"/>
            <a:ext cx="7192851" cy="339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“Pattern language” process… 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Establish a shared vision first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endParaRPr lang="en-US" sz="22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3" name="Google Shape;61;p1">
            <a:extLst>
              <a:ext uri="{FF2B5EF4-FFF2-40B4-BE49-F238E27FC236}">
                <a16:creationId xmlns:a16="http://schemas.microsoft.com/office/drawing/2014/main" id="{FF8A392A-F741-E191-1811-7067D5201F20}"/>
              </a:ext>
            </a:extLst>
          </p:cNvPr>
          <p:cNvSpPr txBox="1">
            <a:spLocks/>
          </p:cNvSpPr>
          <p:nvPr/>
        </p:nvSpPr>
        <p:spPr>
          <a:xfrm>
            <a:off x="5074277" y="1187021"/>
            <a:ext cx="3876540" cy="357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endParaRPr lang="en-US" sz="22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“The acclaimed Pattern Language process... engages people at an earlier and higher level, asking them to describe a location’s unique qualities and values; to imagine a sense of place, and types of use, before anyone even thinks about streets, parking, or buildings—something you just don’t get with a traditional approach.”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endParaRPr lang="en-US" sz="2000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- Lt. Col. Skip </a:t>
            </a:r>
            <a:r>
              <a:rPr lang="en-US" sz="2000" dirty="0" err="1">
                <a:latin typeface="Gill Sans"/>
                <a:ea typeface="Gill Sans"/>
                <a:cs typeface="Gill Sans"/>
                <a:sym typeface="Gill Sans"/>
              </a:rPr>
              <a:t>Novakovich</a:t>
            </a:r>
            <a:r>
              <a:rPr lang="en-US" sz="2000" dirty="0">
                <a:latin typeface="Gill Sans"/>
                <a:ea typeface="Gill Sans"/>
                <a:cs typeface="Gill Sans"/>
                <a:sym typeface="Gill Sans"/>
              </a:rPr>
              <a:t>, Chair, Port of Kennewick Commission </a:t>
            </a:r>
            <a:endParaRPr lang="en-US" sz="2000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5" name="Picture 4" descr="A yellow cover of a book&#10;&#10;Description automatically generated with medium confidence">
            <a:extLst>
              <a:ext uri="{FF2B5EF4-FFF2-40B4-BE49-F238E27FC236}">
                <a16:creationId xmlns:a16="http://schemas.microsoft.com/office/drawing/2014/main" id="{CB30857E-2616-FE8F-570D-BEF21A5FF5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7595" y="2060398"/>
            <a:ext cx="1928610" cy="2973892"/>
          </a:xfrm>
          <a:prstGeom prst="rect">
            <a:avLst/>
          </a:prstGeom>
        </p:spPr>
      </p:pic>
      <p:pic>
        <p:nvPicPr>
          <p:cNvPr id="8" name="Picture 7" descr="A picture containing text, font, poster, logo&#10;&#10;Description automatically generated">
            <a:extLst>
              <a:ext uri="{FF2B5EF4-FFF2-40B4-BE49-F238E27FC236}">
                <a16:creationId xmlns:a16="http://schemas.microsoft.com/office/drawing/2014/main" id="{DE964969-E359-C10F-5A85-5E77FBCD0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20" y="1187021"/>
            <a:ext cx="2060843" cy="30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780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7580B788-CFF1-7F13-671B-E6F71C519C74}"/>
              </a:ext>
            </a:extLst>
          </p:cNvPr>
          <p:cNvSpPr txBox="1">
            <a:spLocks/>
          </p:cNvSpPr>
          <p:nvPr/>
        </p:nvSpPr>
        <p:spPr>
          <a:xfrm>
            <a:off x="1101143" y="109210"/>
            <a:ext cx="7192851" cy="339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“Pattern language” process… 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Establish a shared vision first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endParaRPr lang="en-US" sz="22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9" name="Picture 8" descr="A picture containing text, letter, screenshot&#10;&#10;Description automatically generated">
            <a:extLst>
              <a:ext uri="{FF2B5EF4-FFF2-40B4-BE49-F238E27FC236}">
                <a16:creationId xmlns:a16="http://schemas.microsoft.com/office/drawing/2014/main" id="{CE91ED7B-E248-D926-8046-8F106EEF1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43" y="992597"/>
            <a:ext cx="3123127" cy="4041694"/>
          </a:xfrm>
          <a:prstGeom prst="rect">
            <a:avLst/>
          </a:prstGeom>
        </p:spPr>
      </p:pic>
      <p:pic>
        <p:nvPicPr>
          <p:cNvPr id="11" name="Picture 10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25B1E294-E4F5-E56F-466A-FA7CED7E2B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898" y="1000376"/>
            <a:ext cx="3123127" cy="4041694"/>
          </a:xfrm>
          <a:prstGeom prst="rect">
            <a:avLst/>
          </a:prstGeom>
        </p:spPr>
      </p:pic>
      <p:pic>
        <p:nvPicPr>
          <p:cNvPr id="13" name="Picture 12" descr="A close-up of a paper&#10;&#10;Description automatically generated with low confidence">
            <a:extLst>
              <a:ext uri="{FF2B5EF4-FFF2-40B4-BE49-F238E27FC236}">
                <a16:creationId xmlns:a16="http://schemas.microsoft.com/office/drawing/2014/main" id="{BCA7C41B-D7F4-C476-0A37-C205D3F57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4326" y="-1028250"/>
            <a:ext cx="3123127" cy="4041694"/>
          </a:xfrm>
          <a:prstGeom prst="rect">
            <a:avLst/>
          </a:prstGeom>
        </p:spPr>
      </p:pic>
      <p:pic>
        <p:nvPicPr>
          <p:cNvPr id="15" name="Picture 1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8D442627-D46A-674E-7E72-2159350339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536" y="2506604"/>
            <a:ext cx="2622516" cy="33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738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7580B788-CFF1-7F13-671B-E6F71C519C74}"/>
              </a:ext>
            </a:extLst>
          </p:cNvPr>
          <p:cNvSpPr txBox="1">
            <a:spLocks/>
          </p:cNvSpPr>
          <p:nvPr/>
        </p:nvSpPr>
        <p:spPr>
          <a:xfrm>
            <a:off x="1101143" y="109210"/>
            <a:ext cx="7192851" cy="339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“Pattern language” process… 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Establish a shared vision first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endParaRPr lang="en-US" sz="22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13" name="Picture 12" descr="A close-up of a paper&#10;&#10;Description automatically generated with low confidence">
            <a:extLst>
              <a:ext uri="{FF2B5EF4-FFF2-40B4-BE49-F238E27FC236}">
                <a16:creationId xmlns:a16="http://schemas.microsoft.com/office/drawing/2014/main" id="{BCA7C41B-D7F4-C476-0A37-C205D3F57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43" y="992596"/>
            <a:ext cx="3123127" cy="4041694"/>
          </a:xfrm>
          <a:prstGeom prst="rect">
            <a:avLst/>
          </a:prstGeom>
        </p:spPr>
      </p:pic>
      <p:pic>
        <p:nvPicPr>
          <p:cNvPr id="15" name="Picture 1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8D442627-D46A-674E-7E72-2159350339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941" y="992594"/>
            <a:ext cx="3123126" cy="404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641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1D29B2C5-7903-13FF-DCBD-4B4F14BE2E06}"/>
              </a:ext>
            </a:extLst>
          </p:cNvPr>
          <p:cNvSpPr txBox="1">
            <a:spLocks/>
          </p:cNvSpPr>
          <p:nvPr/>
        </p:nvSpPr>
        <p:spPr>
          <a:xfrm>
            <a:off x="1101143" y="109210"/>
            <a:ext cx="7192851" cy="339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Summary of Recommendations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endParaRPr lang="en-US" sz="22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4379E-7937-243D-9D03-2FBA4DD2941F}"/>
              </a:ext>
            </a:extLst>
          </p:cNvPr>
          <p:cNvSpPr txBox="1"/>
          <p:nvPr/>
        </p:nvSpPr>
        <p:spPr>
          <a:xfrm>
            <a:off x="737314" y="926493"/>
            <a:ext cx="7920507" cy="1163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1. </a:t>
            </a:r>
            <a:r>
              <a:rPr lang="en-US" sz="2000" dirty="0">
                <a:solidFill>
                  <a:srgbClr val="FFFFFF"/>
                </a:solidFill>
                <a:latin typeface="Gill Sans MT" panose="020B0502020104020203" pitchFamily="34" charset="77"/>
              </a:rPr>
              <a:t>Remove barriers</a:t>
            </a: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 (further) </a:t>
            </a:r>
            <a:r>
              <a:rPr lang="en-US" sz="2000" dirty="0">
                <a:solidFill>
                  <a:srgbClr val="FFFFFF"/>
                </a:solidFill>
                <a:latin typeface="Gill Sans MT" panose="020B0502020104020203" pitchFamily="34" charset="77"/>
              </a:rPr>
              <a:t>from</a:t>
            </a: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 restrictions on infill within existing residential zones, by working with neighbors to establish agreed models that increase density, reduce setbacks, lower parking standards, and maintain quality (“QUIMBY” approach). </a:t>
            </a:r>
          </a:p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2. Compile a database of existing and potential sites for development, and conduct a community workshop for each suitable site to develop appropriate plans and/or recruit developers. </a:t>
            </a:r>
          </a:p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3. Develop a form-based code for parts of the city that wish to adopt it, allowing great flexibility in use and density, but regulating the form, especially at the street. </a:t>
            </a:r>
          </a:p>
          <a:p>
            <a:pPr>
              <a:spcAft>
                <a:spcPts val="1200"/>
              </a:spcAft>
            </a:pPr>
            <a:endParaRPr lang="en-US" sz="2000" dirty="0">
              <a:solidFill>
                <a:srgbClr val="FFFFFF"/>
              </a:solidFill>
              <a:latin typeface="Gill Sans MT" panose="020B0502020104020203" pitchFamily="34" charset="77"/>
            </a:endParaRPr>
          </a:p>
          <a:p>
            <a:pPr>
              <a:spcAft>
                <a:spcPts val="1200"/>
              </a:spcAft>
            </a:pPr>
            <a:endParaRPr lang="en-US" sz="2000" dirty="0">
              <a:solidFill>
                <a:srgbClr val="FFFFFF"/>
              </a:solidFill>
              <a:effectLst/>
              <a:latin typeface="Gill Sans MT" panose="020B0502020104020203" pitchFamily="34" charset="77"/>
            </a:endParaRPr>
          </a:p>
          <a:p>
            <a:pPr>
              <a:spcAft>
                <a:spcPts val="1200"/>
              </a:spcAft>
            </a:pPr>
            <a:endParaRPr lang="en-US" sz="2000" dirty="0">
              <a:solidFill>
                <a:srgbClr val="FFFFFF"/>
              </a:solidFill>
              <a:effectLst/>
              <a:latin typeface="Gill Sans MT" panose="020B0502020104020203" pitchFamily="34" charset="77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Develop an existing housing protection ordinance, including provisions to restrict tear-downs (with exceptions for more and/or more affordable replacement units), provide incentives for upgrades, and/or tax reductions when rented at affordable rates.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Develop a Housing Trust Fund to assist with the procurement of land (and/or land trusts), pay for infrastructure and/or regulatory costs, and/or provide direct funding for the purchase and/or conversion of housing for those with special needs.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Create an office (or task an existing office) to assist with development of tax increment finance partnerships to create the necessary infrastructure for new housing projects.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Create an office (or task an existing office) to recruit and develop partnerships with existing non-profit housing institutions. Identify incentives, such as “feebates”, that will encourage these institutions to initiate projects.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Create an office (or task an existing office) to recruit market-rate developers and/or identify suitable sites for development.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Consider launching an “innovative housing festival” to showcase new ideas, and bring innovative builders to White Salmon. </a:t>
            </a:r>
          </a:p>
        </p:txBody>
      </p:sp>
    </p:spTree>
    <p:extLst>
      <p:ext uri="{BB962C8B-B14F-4D97-AF65-F5344CB8AC3E}">
        <p14:creationId xmlns:p14="http://schemas.microsoft.com/office/powerpoint/2010/main" val="58524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1D29B2C5-7903-13FF-DCBD-4B4F14BE2E06}"/>
              </a:ext>
            </a:extLst>
          </p:cNvPr>
          <p:cNvSpPr txBox="1">
            <a:spLocks/>
          </p:cNvSpPr>
          <p:nvPr/>
        </p:nvSpPr>
        <p:spPr>
          <a:xfrm>
            <a:off x="1101143" y="109210"/>
            <a:ext cx="7192851" cy="339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Summary of Recommendations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endParaRPr lang="en-US" sz="22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4379E-7937-243D-9D03-2FBA4DD2941F}"/>
              </a:ext>
            </a:extLst>
          </p:cNvPr>
          <p:cNvSpPr txBox="1"/>
          <p:nvPr/>
        </p:nvSpPr>
        <p:spPr>
          <a:xfrm>
            <a:off x="737314" y="926493"/>
            <a:ext cx="7920507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latin typeface="Gill Sans MT" panose="020B0502020104020203" pitchFamily="34" charset="77"/>
              </a:rPr>
              <a:t>4. </a:t>
            </a: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Develop an existing housing protection ordinance, including provisions to restrict tear-downs (with exceptions for more and/or more affordable replacement units), provide incentives for upgrades, and/or tax reductions when rented at affordable rates. </a:t>
            </a:r>
          </a:p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5. Develop a Housing Trust Fund to assist with the procurement of land (and/or land trusts), pay for infrastructure and/or regulatory costs, and/or provide direct funding for the purchase and/or conversion of housing for those with special needs. </a:t>
            </a:r>
          </a:p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6. Create an office (or task an existing office) to assist with development of tax increment finance partnerships to create the necessary infrastructure for new housing projects. </a:t>
            </a:r>
          </a:p>
          <a:p>
            <a:pPr>
              <a:spcAft>
                <a:spcPts val="1200"/>
              </a:spcAft>
            </a:pPr>
            <a:endParaRPr lang="en-US" sz="2000" dirty="0">
              <a:solidFill>
                <a:srgbClr val="FFFFFF"/>
              </a:solidFill>
              <a:effectLst/>
              <a:latin typeface="Gill Sans MT" panose="020B0502020104020203" pitchFamily="34" charset="77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Create an office (or task an existing office) to recruit and develop partnerships with existing non-profit housing institutions. Identify incentives, such as “feebates”, that will encourage these institutions to initiate projects.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Create an office (or task an existing office) to recruit market-rate developers and/or identify suitable sites for development.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Consider launching an “innovative housing festival” to showcase new ideas, and bring innovative builders to White Salmon. </a:t>
            </a:r>
          </a:p>
        </p:txBody>
      </p:sp>
    </p:spTree>
    <p:extLst>
      <p:ext uri="{BB962C8B-B14F-4D97-AF65-F5344CB8AC3E}">
        <p14:creationId xmlns:p14="http://schemas.microsoft.com/office/powerpoint/2010/main" val="35588984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1D29B2C5-7903-13FF-DCBD-4B4F14BE2E06}"/>
              </a:ext>
            </a:extLst>
          </p:cNvPr>
          <p:cNvSpPr txBox="1">
            <a:spLocks/>
          </p:cNvSpPr>
          <p:nvPr/>
        </p:nvSpPr>
        <p:spPr>
          <a:xfrm>
            <a:off x="1101143" y="109210"/>
            <a:ext cx="7192851" cy="339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2200" b="1" dirty="0">
                <a:latin typeface="Gill Sans"/>
                <a:ea typeface="Gill Sans"/>
                <a:cs typeface="Gill Sans"/>
                <a:sym typeface="Gill Sans"/>
              </a:rPr>
              <a:t>Summary of Recommendations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endParaRPr lang="en-US" sz="22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4379E-7937-243D-9D03-2FBA4DD2941F}"/>
              </a:ext>
            </a:extLst>
          </p:cNvPr>
          <p:cNvSpPr txBox="1"/>
          <p:nvPr/>
        </p:nvSpPr>
        <p:spPr>
          <a:xfrm>
            <a:off x="850006" y="1140589"/>
            <a:ext cx="79205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latin typeface="Gill Sans MT" panose="020B0502020104020203" pitchFamily="34" charset="77"/>
              </a:rPr>
              <a:t>7. </a:t>
            </a: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Create an office (or task an existing office) to recruit and develop partnerships with existing non-profit housing institutions. Identify incentives, such as “feebates”, that will encourage these institutions to initiate projects. </a:t>
            </a:r>
          </a:p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8. Create an office (or task an existing office) to recruit market-rate developers and/or identify suitable sites for development. </a:t>
            </a:r>
          </a:p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Gill Sans MT" panose="020B0502020104020203" pitchFamily="34" charset="77"/>
              </a:rPr>
              <a:t>9. Consider launching an “innovative housing festival” to showcase new ideas, and bring innovative builders to White Salmon. </a:t>
            </a:r>
          </a:p>
        </p:txBody>
      </p:sp>
    </p:spTree>
    <p:extLst>
      <p:ext uri="{BB962C8B-B14F-4D97-AF65-F5344CB8AC3E}">
        <p14:creationId xmlns:p14="http://schemas.microsoft.com/office/powerpoint/2010/main" val="14401272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">
            <a:extLst>
              <a:ext uri="{FF2B5EF4-FFF2-40B4-BE49-F238E27FC236}">
                <a16:creationId xmlns:a16="http://schemas.microsoft.com/office/drawing/2014/main" id="{1D29B2C5-7903-13FF-DCBD-4B4F14BE2E06}"/>
              </a:ext>
            </a:extLst>
          </p:cNvPr>
          <p:cNvSpPr txBox="1">
            <a:spLocks/>
          </p:cNvSpPr>
          <p:nvPr/>
        </p:nvSpPr>
        <p:spPr>
          <a:xfrm>
            <a:off x="975574" y="3446578"/>
            <a:ext cx="7192851" cy="339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75919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7592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20"/>
              <a:buFont typeface="Helvetica Neue"/>
              <a:buChar char="•"/>
              <a:defRPr sz="1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r>
              <a:rPr lang="en-US" sz="3200" b="1" i="1" dirty="0">
                <a:latin typeface="Gill Sans"/>
                <a:ea typeface="Gill Sans"/>
                <a:cs typeface="Gill Sans"/>
                <a:sym typeface="Gill Sans"/>
              </a:rPr>
              <a:t>Thank you!</a:t>
            </a:r>
          </a:p>
          <a:p>
            <a:pPr marL="0" indent="0" algn="ctr">
              <a:spcBef>
                <a:spcPts val="0"/>
              </a:spcBef>
              <a:buSzPts val="2400"/>
              <a:buFont typeface="Gill Sans"/>
              <a:buNone/>
            </a:pPr>
            <a:endParaRPr lang="en-US" sz="2200"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400"/>
              <a:buFont typeface="Gill Sans"/>
              <a:buNone/>
            </a:pPr>
            <a:endParaRPr lang="en-US" sz="1400" b="1" dirty="0"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B3CFB-4794-E9A7-0D59-C805FA09C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549" y="882619"/>
            <a:ext cx="4130899" cy="22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51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478564" y="331200"/>
            <a:ext cx="816977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Current Situation</a:t>
            </a:r>
            <a:endParaRPr lang="en-US" sz="24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u="none" strike="noStrike" cap="none" dirty="0">
                <a:solidFill>
                  <a:srgbClr val="FFFFFF"/>
                </a:solidFill>
                <a:latin typeface="Gill Sans"/>
                <a:ea typeface="Gill Sans SemiBold" charset="0"/>
                <a:cs typeface="Gill Sans"/>
                <a:sym typeface="Gill Sans"/>
              </a:rPr>
              <a:t>There is not only a shortage of homes putting upward pressure on prices, but a mismatch of home types and sizes to needs. </a:t>
            </a: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There is a growing unmet need for workforce housing, for young people who would like to stay in White Salmon, and for a range of other incomes and lifestyles</a:t>
            </a: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There is an over-concentration of single-family detached, typically larger homes at higher prices (69%), which better serve wealthier buyers often from out of the area</a:t>
            </a:r>
          </a:p>
          <a:p>
            <a:pPr marL="285750" indent="-28575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Many White Salmon employees commute from long distances, while residents also often commute or telecommute outward (typically to higher-income jobs) </a:t>
            </a:r>
          </a:p>
          <a:p>
            <a:pPr marL="0" marR="0" lvl="0" indent="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None/>
            </a:pPr>
            <a:endParaRPr lang="en-US" sz="18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0" marR="0" lvl="0" indent="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9441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>
            <a:spLocks noGrp="1"/>
          </p:cNvSpPr>
          <p:nvPr>
            <p:ph type="subTitle" idx="4294967295"/>
          </p:nvPr>
        </p:nvSpPr>
        <p:spPr>
          <a:xfrm>
            <a:off x="760575" y="331200"/>
            <a:ext cx="7785219" cy="48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400"/>
              <a:buFont typeface="Gill Sans"/>
              <a:buNone/>
            </a:pPr>
            <a:r>
              <a:rPr lang="en-US" sz="2400" b="1" dirty="0">
                <a:latin typeface="Gill Sans"/>
                <a:ea typeface="Gill Sans"/>
                <a:cs typeface="Gill Sans"/>
                <a:sym typeface="Gill Sans"/>
              </a:rPr>
              <a:t>Growth Trends</a:t>
            </a:r>
            <a:endParaRPr lang="en-US" sz="2400" b="1" i="0" u="none" strike="noStrike" cap="none" dirty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2400"/>
              <a:buNone/>
            </a:pPr>
            <a:endParaRPr lang="en-US" sz="2400" b="1" dirty="0">
              <a:latin typeface="Gill Sans"/>
              <a:ea typeface="Gill Sans SemiBold" charset="0"/>
              <a:cs typeface="Gill Sans"/>
              <a:sym typeface="Gill Sans"/>
            </a:endParaRP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Growth has been historically slow, about 1.1% per year (accelerating slightly in recent years)</a:t>
            </a: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u="none" strike="noStrike" cap="none" dirty="0">
                <a:solidFill>
                  <a:srgbClr val="FFFFFF"/>
                </a:solidFill>
                <a:latin typeface="Gill Sans"/>
                <a:ea typeface="Gill Sans SemiBold" charset="0"/>
                <a:cs typeface="Gill Sans"/>
                <a:sym typeface="Gill Sans"/>
              </a:rPr>
              <a:t>Based on historical growth, WS would add 667 persons by 2043, or about 277 homes (2.41 persons per household)</a:t>
            </a: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Growth could be higher – but would require more homes (chicken-and-egg problem). Achieving affordability and diversity  would require more than just additional supply.</a:t>
            </a:r>
          </a:p>
          <a:p>
            <a:pPr marL="342900" indent="-342900" algn="just">
              <a:spcBef>
                <a:spcPts val="0"/>
              </a:spcBef>
              <a:spcAft>
                <a:spcPts val="1200"/>
              </a:spcAft>
              <a:buSzPts val="2400"/>
            </a:pPr>
            <a:r>
              <a:rPr lang="en-US" sz="1800" b="1" dirty="0">
                <a:latin typeface="Gill Sans"/>
                <a:ea typeface="Gill Sans SemiBold" charset="0"/>
                <a:cs typeface="Gill Sans"/>
                <a:sym typeface="Gill Sans"/>
              </a:rPr>
              <a:t>2020 urbanization study estimates a higher number of 1,019 homes for “White Salmon area” (including county areas, “urban exempt”) and 479 in the city limits.  </a:t>
            </a:r>
            <a:endParaRPr sz="18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dirty="0">
              <a:latin typeface="Gill Sans SemiBold" charset="0"/>
              <a:ea typeface="Gill Sans SemiBold" charset="0"/>
              <a:cs typeface="Gill Sans SemiBold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1400"/>
              <a:buFont typeface="Gill Sans"/>
              <a:buNone/>
            </a:pPr>
            <a:endParaRPr sz="1400" b="1" u="none" strike="noStrike" cap="none" dirty="0">
              <a:solidFill>
                <a:srgbClr val="FFFFFF"/>
              </a:solidFill>
              <a:latin typeface="Gill Sans SemiBold" charset="0"/>
              <a:ea typeface="Gill Sans SemiBold" charset="0"/>
              <a:cs typeface="Gill Sans SemiBold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534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1877</Words>
  <Application>Microsoft Macintosh PowerPoint</Application>
  <PresentationFormat>On-screen Show (16:9)</PresentationFormat>
  <Paragraphs>1368</Paragraphs>
  <Slides>76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Arial</vt:lpstr>
      <vt:lpstr>Gill Sans</vt:lpstr>
      <vt:lpstr>Gill Sans MT</vt:lpstr>
      <vt:lpstr>Gill Sans SemiBold</vt:lpstr>
      <vt:lpstr>Helvetica Neue</vt:lpstr>
      <vt:lpstr>Helvetica Neue Light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Mehaffy</cp:lastModifiedBy>
  <cp:revision>41</cp:revision>
  <dcterms:modified xsi:type="dcterms:W3CDTF">2023-06-15T23:05:44Z</dcterms:modified>
</cp:coreProperties>
</file>